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  <p:sldMasterId id="2147483663" r:id="rId2"/>
  </p:sldMasterIdLst>
  <p:notesMasterIdLst>
    <p:notesMasterId r:id="rId4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310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311" r:id="rId30"/>
    <p:sldId id="312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300" r:id="rId41"/>
    <p:sldId id="301" r:id="rId42"/>
    <p:sldId id="303" r:id="rId43"/>
    <p:sldId id="304" r:id="rId44"/>
    <p:sldId id="305" r:id="rId45"/>
    <p:sldId id="306" r:id="rId46"/>
    <p:sldId id="307" r:id="rId47"/>
    <p:sldId id="309" r:id="rId48"/>
  </p:sldIdLst>
  <p:sldSz cx="9144000" cy="5143500" type="screen16x9"/>
  <p:notesSz cx="6858000" cy="9144000"/>
  <p:embeddedFontLst>
    <p:embeddedFont>
      <p:font typeface="Barlow" panose="00000500000000000000" pitchFamily="2" charset="0"/>
      <p:regular r:id="rId50"/>
      <p:bold r:id="rId51"/>
      <p:italic r:id="rId52"/>
      <p:boldItalic r:id="rId53"/>
    </p:embeddedFont>
    <p:embeddedFont>
      <p:font typeface="Barlow Light" panose="00000400000000000000" pitchFamily="2" charset="0"/>
      <p:regular r:id="rId54"/>
      <p:bold r:id="rId55"/>
      <p:italic r:id="rId56"/>
      <p:bold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Proxima Nova" panose="020B0604020202020204" charset="0"/>
      <p:regular r:id="rId62"/>
      <p:bold r:id="rId63"/>
      <p:italic r:id="rId64"/>
      <p:boldItalic r:id="rId65"/>
    </p:embeddedFont>
    <p:embeddedFont>
      <p:font typeface="Raleway" pitchFamily="2" charset="0"/>
      <p:regular r:id="rId66"/>
      <p:bold r:id="rId67"/>
      <p:italic r:id="rId68"/>
      <p:boldItalic r:id="rId69"/>
    </p:embeddedFont>
    <p:embeddedFont>
      <p:font typeface="Raleway SemiBold" pitchFamily="2" charset="0"/>
      <p:regular r:id="rId70"/>
      <p:bold r:id="rId71"/>
      <p:italic r:id="rId72"/>
      <p:boldItalic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CF9F5F-B404-4944-9250-A00E38B7CB8B}">
  <a:tblStyle styleId="{5FCF9F5F-B404-4944-9250-A00E38B7CB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6FF1DC-74FA-44FE-8CC8-737FF67E7D7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74" Type="http://schemas.openxmlformats.org/officeDocument/2006/relationships/font" Target="fonts/font25.fntdata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font" Target="fonts/font28.fntdata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font" Target="fonts/font27.fntdata"/><Relationship Id="rId7" Type="http://schemas.openxmlformats.org/officeDocument/2006/relationships/slide" Target="slides/slide5.xml"/><Relationship Id="rId71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12716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481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65545a4c0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65545a4c0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63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65545a4c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65545a4c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297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64a44aff1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e64a44aff1_1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007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08caec4bea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108caec4bea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148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65545a4c0_1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e65545a4c0_1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945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e65545a4c0_1_1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e65545a4c0_1_1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826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0a502b6bf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0a502b6bf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456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e64a44aff1_1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e64a44aff1_1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245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e64a44aff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e64a44aff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369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65545a4c0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65545a4c0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88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65545a4c0_1_1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65545a4c0_1_1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041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0b7c34f3e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0b7c34f3e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261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0b7c34f3eb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10b7c34f3eb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133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109fe03ec37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109fe03ec37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903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a502b6b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a502b6b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393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0b87290c3f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10b87290c3f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0b87290c3f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0b87290c3f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0b87290c3f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0b87290c3f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0b87290c3f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10b87290c3f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0b87290c3f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10b87290c3f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10b7c34f3e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10b7c34f3e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57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3329d1faa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3329d1faa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9495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0b87290c3f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10b87290c3f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6839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10b87290c3f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10b87290c3f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371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109fe03ec37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109fe03ec37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0868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09fe03ec37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109fe03ec37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334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0a502b6bf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0a502b6bf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3549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08caec4bea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08caec4bea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2600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0a502b6bf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10a502b6bf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3910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08caec4bea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108caec4bea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2644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108caec4be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108caec4be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9347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109fe03ec37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109fe03ec37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981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8caec4bea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8caec4bea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808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10b87290c3f_1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10b87290c3f_1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2221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08caec4be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108caec4be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3921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109fe03ec37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109fe03ec37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635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10b7c34f3e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10b7c34f3e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1643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109fe03ec37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109fe03ec37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0575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10b87290c3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10b87290c3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231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64a44aff1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64a44aff1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762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65545a4c0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65545a4c0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774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65545a4c0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65545a4c0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376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64a44aff1_1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64a44aff1_1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343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64a44aff1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64a44aff1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034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ctrTitle"/>
          </p:nvPr>
        </p:nvSpPr>
        <p:spPr>
          <a:xfrm>
            <a:off x="1124799" y="1154075"/>
            <a:ext cx="7167000" cy="14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MODELO PREDICTIVO DE CONTACTABILIDAD CAWI, MEDIANTE REDES NEURONALES</a:t>
            </a:r>
            <a:endParaRPr sz="30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1522800" y="2416500"/>
            <a:ext cx="60984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Proyecto Investigación Aplicada - Trabajo de Título</a:t>
            </a:r>
            <a:endParaRPr sz="20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59325" y="3348025"/>
            <a:ext cx="42348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Estudiante: 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Sebastián Garrido Valenzuela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Profesor(a) guía: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Pablo Figueroa Plaza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Carrera: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Ingeniería Civil en Computación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Mención Informática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l="21011" r="25291"/>
          <a:stretch/>
        </p:blipFill>
        <p:spPr>
          <a:xfrm>
            <a:off x="314900" y="129606"/>
            <a:ext cx="921525" cy="98492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1236425" y="129600"/>
            <a:ext cx="3578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Universidad Tecnologica Metropolitana</a:t>
            </a:r>
            <a:b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Facultad de Ingeniería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Escuela de Informática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6144000" y="1296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6 de Enero de 2022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375" y="3195125"/>
            <a:ext cx="4430924" cy="18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"/>
          <p:cNvSpPr txBox="1">
            <a:spLocks noGrp="1"/>
          </p:cNvSpPr>
          <p:nvPr>
            <p:ph type="title"/>
          </p:nvPr>
        </p:nvSpPr>
        <p:spPr>
          <a:xfrm>
            <a:off x="596150" y="198300"/>
            <a:ext cx="5640900" cy="10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específicos</a:t>
            </a:r>
            <a:endParaRPr/>
          </a:p>
        </p:txBody>
      </p:sp>
      <p:sp>
        <p:nvSpPr>
          <p:cNvPr id="325" name="Google Shape;325;p26"/>
          <p:cNvSpPr txBox="1">
            <a:spLocks noGrp="1"/>
          </p:cNvSpPr>
          <p:nvPr>
            <p:ph type="body" idx="1"/>
          </p:nvPr>
        </p:nvSpPr>
        <p:spPr>
          <a:xfrm>
            <a:off x="169500" y="784775"/>
            <a:ext cx="6381600" cy="40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Analizar la problemática y situación que se encuentra el contexto del negocio respecto las encuestas con técnicas de CAWI.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Analizar los datos recopilados a partir de los registros sobre envíos de las encuestas mediante técnicas de CAWI.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Construir conjuntos de datos que serán utilizados para el modelamiento del proyecto.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Construir modelos de predicción aplicando las técnicas de redes neuronales artificiales.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Evaluar los modelos predictivos, verificando sus precisiones, errores y valores perdidos.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Desplegar resultados de prototipo final del modelo matemático mediante interfaz gráfica, obteniendo así conclusión del proyecto. </a:t>
            </a:r>
            <a:endParaRPr sz="1700"/>
          </a:p>
        </p:txBody>
      </p:sp>
      <p:grpSp>
        <p:nvGrpSpPr>
          <p:cNvPr id="326" name="Google Shape;326;p26"/>
          <p:cNvGrpSpPr/>
          <p:nvPr/>
        </p:nvGrpSpPr>
        <p:grpSpPr>
          <a:xfrm>
            <a:off x="4398443" y="244988"/>
            <a:ext cx="347107" cy="438984"/>
            <a:chOff x="584925" y="238125"/>
            <a:chExt cx="415200" cy="525100"/>
          </a:xfrm>
        </p:grpSpPr>
        <p:sp>
          <p:nvSpPr>
            <p:cNvPr id="327" name="Google Shape;327;p26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3A3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A3F50"/>
                </a:solidFill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3A3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A3F50"/>
                </a:solidFill>
              </a:endParaRPr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3A3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A3F50"/>
                </a:solidFill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3A3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A3F50"/>
                </a:solidFill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3A3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A3F50"/>
                </a:solidFill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3A3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A3F50"/>
                </a:solidFill>
              </a:endParaRPr>
            </a:p>
          </p:txBody>
        </p:sp>
      </p:grpSp>
      <p:pic>
        <p:nvPicPr>
          <p:cNvPr id="333" name="Google Shape;3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700" y="76200"/>
            <a:ext cx="2288100" cy="3823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"/>
          <p:cNvSpPr txBox="1">
            <a:spLocks noGrp="1"/>
          </p:cNvSpPr>
          <p:nvPr>
            <p:ph type="title"/>
          </p:nvPr>
        </p:nvSpPr>
        <p:spPr>
          <a:xfrm>
            <a:off x="265500" y="69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Hipótesis</a:t>
            </a:r>
            <a:endParaRPr/>
          </a:p>
        </p:txBody>
      </p:sp>
      <p:sp>
        <p:nvSpPr>
          <p:cNvPr id="339" name="Google Shape;339;p2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Existe un modelo que permite predecir si una persona responderá una encuesta o no, con un 90% de precisión y en un determinado horario, mediante técnicas de CAWI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340" name="Google Shape;340;p27"/>
          <p:cNvGrpSpPr/>
          <p:nvPr/>
        </p:nvGrpSpPr>
        <p:grpSpPr>
          <a:xfrm>
            <a:off x="1179666" y="2151816"/>
            <a:ext cx="2216866" cy="2201227"/>
            <a:chOff x="2152750" y="190500"/>
            <a:chExt cx="4293756" cy="4762499"/>
          </a:xfrm>
        </p:grpSpPr>
        <p:sp>
          <p:nvSpPr>
            <p:cNvPr id="341" name="Google Shape;341;p2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5" name="Google Shape;415;p2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416" name="Google Shape;416;p2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2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2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2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2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2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2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2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2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" name="Google Shape;425;p2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426" name="Google Shape;426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1" name="Google Shape;431;p2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9" name="Google Shape;449;p27"/>
          <p:cNvPicPr preferRelativeResize="0"/>
          <p:nvPr/>
        </p:nvPicPr>
        <p:blipFill rotWithShape="1">
          <a:blip r:embed="rId3">
            <a:alphaModFix/>
          </a:blip>
          <a:srcRect l="33881" t="29908" r="34420" b="26934"/>
          <a:stretch/>
        </p:blipFill>
        <p:spPr>
          <a:xfrm>
            <a:off x="1121825" y="2179550"/>
            <a:ext cx="3512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7"/>
          <p:cNvPicPr preferRelativeResize="0"/>
          <p:nvPr/>
        </p:nvPicPr>
        <p:blipFill rotWithShape="1">
          <a:blip r:embed="rId3">
            <a:alphaModFix/>
          </a:blip>
          <a:srcRect l="33881" t="29908" r="34420" b="26934"/>
          <a:stretch/>
        </p:blipFill>
        <p:spPr>
          <a:xfrm>
            <a:off x="3331625" y="3170150"/>
            <a:ext cx="3512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7"/>
          <p:cNvPicPr preferRelativeResize="0"/>
          <p:nvPr/>
        </p:nvPicPr>
        <p:blipFill rotWithShape="1">
          <a:blip r:embed="rId3">
            <a:alphaModFix/>
          </a:blip>
          <a:srcRect l="33881" t="29908" r="34420" b="26934"/>
          <a:stretch/>
        </p:blipFill>
        <p:spPr>
          <a:xfrm>
            <a:off x="3331625" y="1874750"/>
            <a:ext cx="35125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8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089000" cy="3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COMPRENSIÓN DE LOS DATOS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57" name="Google Shape;457;p28"/>
          <p:cNvGrpSpPr/>
          <p:nvPr/>
        </p:nvGrpSpPr>
        <p:grpSpPr>
          <a:xfrm>
            <a:off x="5128061" y="1189702"/>
            <a:ext cx="2928338" cy="2764093"/>
            <a:chOff x="2012475" y="393272"/>
            <a:chExt cx="4440240" cy="4609126"/>
          </a:xfrm>
        </p:grpSpPr>
        <p:sp>
          <p:nvSpPr>
            <p:cNvPr id="458" name="Google Shape;458;p28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28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28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58"/>
          <p:cNvSpPr/>
          <p:nvPr/>
        </p:nvSpPr>
        <p:spPr>
          <a:xfrm>
            <a:off x="0" y="5035325"/>
            <a:ext cx="9161700" cy="173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55;p29">
            <a:extLst>
              <a:ext uri="{FF2B5EF4-FFF2-40B4-BE49-F238E27FC236}">
                <a16:creationId xmlns:a16="http://schemas.microsoft.com/office/drawing/2014/main" id="{71AAB7AB-E53C-4DAE-88FA-8BC6C4D9D68A}"/>
              </a:ext>
            </a:extLst>
          </p:cNvPr>
          <p:cNvSpPr txBox="1">
            <a:spLocks/>
          </p:cNvSpPr>
          <p:nvPr/>
        </p:nvSpPr>
        <p:spPr>
          <a:xfrm>
            <a:off x="244553" y="162239"/>
            <a:ext cx="42117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CL" b="1"/>
              <a:t>¿Qué es Sendinblue?</a:t>
            </a:r>
            <a:endParaRPr lang="es-CL" b="1" dirty="0"/>
          </a:p>
        </p:txBody>
      </p:sp>
      <p:sp>
        <p:nvSpPr>
          <p:cNvPr id="9" name="Google Shape;556;p29">
            <a:extLst>
              <a:ext uri="{FF2B5EF4-FFF2-40B4-BE49-F238E27FC236}">
                <a16:creationId xmlns:a16="http://schemas.microsoft.com/office/drawing/2014/main" id="{0E2A7D32-BBA3-4609-9A8D-290B181A643C}"/>
              </a:ext>
            </a:extLst>
          </p:cNvPr>
          <p:cNvSpPr txBox="1">
            <a:spLocks/>
          </p:cNvSpPr>
          <p:nvPr/>
        </p:nvSpPr>
        <p:spPr>
          <a:xfrm>
            <a:off x="184391" y="890144"/>
            <a:ext cx="3774151" cy="23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23850">
              <a:lnSpc>
                <a:spcPct val="95000"/>
              </a:lnSpc>
              <a:buClr>
                <a:srgbClr val="2B2A30"/>
              </a:buClr>
              <a:buSzPts val="1500"/>
            </a:pPr>
            <a:r>
              <a:rPr lang="es-ES" sz="1400" dirty="0">
                <a:solidFill>
                  <a:srgbClr val="2B2A30"/>
                </a:solidFill>
              </a:rPr>
              <a:t>Sendinblue es una plataforma de marketing enfocada a correos electrónicos.</a:t>
            </a:r>
          </a:p>
          <a:p>
            <a:pPr indent="0">
              <a:lnSpc>
                <a:spcPct val="95000"/>
              </a:lnSpc>
              <a:spcBef>
                <a:spcPts val="1200"/>
              </a:spcBef>
              <a:buFont typeface="Roboto"/>
              <a:buNone/>
            </a:pPr>
            <a:endParaRPr lang="es-ES" sz="200" dirty="0">
              <a:solidFill>
                <a:srgbClr val="2B2A30"/>
              </a:solidFill>
            </a:endParaRPr>
          </a:p>
          <a:p>
            <a:pPr indent="-323850">
              <a:lnSpc>
                <a:spcPct val="95000"/>
              </a:lnSpc>
              <a:spcBef>
                <a:spcPts val="1200"/>
              </a:spcBef>
              <a:buClr>
                <a:srgbClr val="2B2A30"/>
              </a:buClr>
              <a:buSzPts val="1500"/>
            </a:pPr>
            <a:r>
              <a:rPr lang="es-ES" sz="1400" dirty="0">
                <a:solidFill>
                  <a:srgbClr val="2B2A30"/>
                </a:solidFill>
              </a:rPr>
              <a:t>Cuya función es enviar formularios, mensajes de texto, generar respuestas automáticas, etc.</a:t>
            </a:r>
          </a:p>
          <a:p>
            <a:pPr indent="0">
              <a:lnSpc>
                <a:spcPct val="95000"/>
              </a:lnSpc>
              <a:spcBef>
                <a:spcPts val="1200"/>
              </a:spcBef>
              <a:buFont typeface="Roboto"/>
              <a:buNone/>
            </a:pPr>
            <a:endParaRPr lang="es-ES" sz="200" dirty="0">
              <a:solidFill>
                <a:srgbClr val="2B2A30"/>
              </a:solidFill>
            </a:endParaRPr>
          </a:p>
          <a:p>
            <a:pPr indent="-323850">
              <a:lnSpc>
                <a:spcPct val="95000"/>
              </a:lnSpc>
              <a:spcBef>
                <a:spcPts val="1200"/>
              </a:spcBef>
              <a:buClr>
                <a:srgbClr val="2B2A30"/>
              </a:buClr>
              <a:buSzPts val="1500"/>
            </a:pPr>
            <a:r>
              <a:rPr lang="es-ES" sz="1400" dirty="0">
                <a:solidFill>
                  <a:srgbClr val="2B2A30"/>
                </a:solidFill>
              </a:rPr>
              <a:t>En el apartado “Log”, se visualizan y recaban datos respecto los estados de estos envíos.</a:t>
            </a:r>
          </a:p>
          <a:p>
            <a:pPr indent="-323850">
              <a:lnSpc>
                <a:spcPct val="95000"/>
              </a:lnSpc>
              <a:spcBef>
                <a:spcPts val="1200"/>
              </a:spcBef>
              <a:buClr>
                <a:srgbClr val="2B2A30"/>
              </a:buClr>
              <a:buSzPts val="1500"/>
            </a:pPr>
            <a:r>
              <a:rPr lang="es-ES" sz="1400" dirty="0">
                <a:solidFill>
                  <a:srgbClr val="2B2A30"/>
                </a:solidFill>
              </a:rPr>
              <a:t>En el año 2020, se registraron una cantidad total de 25.865.946 estados de encuestas enviadas </a:t>
            </a:r>
          </a:p>
          <a:p>
            <a:pPr indent="-323850">
              <a:lnSpc>
                <a:spcPct val="95000"/>
              </a:lnSpc>
              <a:spcBef>
                <a:spcPts val="1200"/>
              </a:spcBef>
              <a:buClr>
                <a:srgbClr val="2B2A30"/>
              </a:buClr>
              <a:buSzPts val="1500"/>
            </a:pPr>
            <a:endParaRPr lang="es-ES" sz="1400" dirty="0">
              <a:solidFill>
                <a:srgbClr val="2B2A3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EB7E85B-6727-446F-9902-A0C374434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0" t="2824" r="1153" b="1767"/>
          <a:stretch/>
        </p:blipFill>
        <p:spPr>
          <a:xfrm>
            <a:off x="4260288" y="370390"/>
            <a:ext cx="4699321" cy="3379808"/>
          </a:xfrm>
          <a:prstGeom prst="rect">
            <a:avLst/>
          </a:prstGeom>
        </p:spPr>
      </p:pic>
      <p:sp>
        <p:nvSpPr>
          <p:cNvPr id="11" name="Google Shape;566;p30">
            <a:extLst>
              <a:ext uri="{FF2B5EF4-FFF2-40B4-BE49-F238E27FC236}">
                <a16:creationId xmlns:a16="http://schemas.microsoft.com/office/drawing/2014/main" id="{69B79039-290A-459A-A41F-DF198DF1F20D}"/>
              </a:ext>
            </a:extLst>
          </p:cNvPr>
          <p:cNvSpPr/>
          <p:nvPr/>
        </p:nvSpPr>
        <p:spPr>
          <a:xfrm>
            <a:off x="4299779" y="4165310"/>
            <a:ext cx="1388100" cy="607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Entregado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567;p30">
            <a:extLst>
              <a:ext uri="{FF2B5EF4-FFF2-40B4-BE49-F238E27FC236}">
                <a16:creationId xmlns:a16="http://schemas.microsoft.com/office/drawing/2014/main" id="{1F5F92BB-9C64-4AD3-987B-91EE249BC80C}"/>
              </a:ext>
            </a:extLst>
          </p:cNvPr>
          <p:cNvSpPr/>
          <p:nvPr/>
        </p:nvSpPr>
        <p:spPr>
          <a:xfrm>
            <a:off x="5895147" y="4165310"/>
            <a:ext cx="1388100" cy="607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Primera Apertura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568;p30">
            <a:extLst>
              <a:ext uri="{FF2B5EF4-FFF2-40B4-BE49-F238E27FC236}">
                <a16:creationId xmlns:a16="http://schemas.microsoft.com/office/drawing/2014/main" id="{A43270AC-3C82-41E2-A758-277BB39C05E8}"/>
              </a:ext>
            </a:extLst>
          </p:cNvPr>
          <p:cNvSpPr/>
          <p:nvPr/>
        </p:nvSpPr>
        <p:spPr>
          <a:xfrm>
            <a:off x="7571509" y="4165310"/>
            <a:ext cx="1388100" cy="607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Abierto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0444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1"/>
          <p:cNvSpPr/>
          <p:nvPr/>
        </p:nvSpPr>
        <p:spPr>
          <a:xfrm>
            <a:off x="4904822" y="1004075"/>
            <a:ext cx="2294100" cy="2722200"/>
          </a:xfrm>
          <a:prstGeom prst="ellipse">
            <a:avLst/>
          </a:prstGeom>
          <a:solidFill>
            <a:srgbClr val="EDA2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4" name="Google Shape;574;p31"/>
          <p:cNvGrpSpPr/>
          <p:nvPr/>
        </p:nvGrpSpPr>
        <p:grpSpPr>
          <a:xfrm>
            <a:off x="5103674" y="327548"/>
            <a:ext cx="1851497" cy="1961963"/>
            <a:chOff x="3614360" y="410488"/>
            <a:chExt cx="2166000" cy="2166000"/>
          </a:xfrm>
        </p:grpSpPr>
        <p:sp>
          <p:nvSpPr>
            <p:cNvPr id="575" name="Google Shape;575;p31"/>
            <p:cNvSpPr/>
            <p:nvPr/>
          </p:nvSpPr>
          <p:spPr>
            <a:xfrm>
              <a:off x="3614360" y="410488"/>
              <a:ext cx="2166000" cy="2166000"/>
            </a:xfrm>
            <a:prstGeom prst="ellipse">
              <a:avLst/>
            </a:pr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 txBox="1"/>
            <p:nvPr/>
          </p:nvSpPr>
          <p:spPr>
            <a:xfrm>
              <a:off x="3961563" y="924350"/>
              <a:ext cx="1496100" cy="702900"/>
            </a:xfrm>
            <a:prstGeom prst="rect">
              <a:avLst/>
            </a:pr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Estado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7" name="Google Shape;577;p31"/>
          <p:cNvGrpSpPr/>
          <p:nvPr/>
        </p:nvGrpSpPr>
        <p:grpSpPr>
          <a:xfrm>
            <a:off x="4167758" y="1308909"/>
            <a:ext cx="1851497" cy="1961963"/>
            <a:chOff x="2519466" y="1493908"/>
            <a:chExt cx="2166000" cy="2166000"/>
          </a:xfrm>
        </p:grpSpPr>
        <p:sp>
          <p:nvSpPr>
            <p:cNvPr id="578" name="Google Shape;578;p31"/>
            <p:cNvSpPr/>
            <p:nvPr/>
          </p:nvSpPr>
          <p:spPr>
            <a:xfrm>
              <a:off x="2519466" y="1493908"/>
              <a:ext cx="2166000" cy="2166000"/>
            </a:xfrm>
            <a:prstGeom prst="ellipse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 txBox="1"/>
            <p:nvPr/>
          </p:nvSpPr>
          <p:spPr>
            <a:xfrm>
              <a:off x="2601163" y="2232100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Destinatario (E-mail)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80" name="Google Shape;580;p31"/>
          <p:cNvGrpSpPr/>
          <p:nvPr/>
        </p:nvGrpSpPr>
        <p:grpSpPr>
          <a:xfrm>
            <a:off x="5103670" y="2280833"/>
            <a:ext cx="1851497" cy="1961963"/>
            <a:chOff x="3614356" y="2566908"/>
            <a:chExt cx="2166000" cy="2166000"/>
          </a:xfrm>
        </p:grpSpPr>
        <p:sp>
          <p:nvSpPr>
            <p:cNvPr id="581" name="Google Shape;581;p31"/>
            <p:cNvSpPr/>
            <p:nvPr/>
          </p:nvSpPr>
          <p:spPr>
            <a:xfrm>
              <a:off x="3614356" y="2566908"/>
              <a:ext cx="2166000" cy="2166000"/>
            </a:xfrm>
            <a:prstGeom prst="ellipse">
              <a:avLst/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 txBox="1"/>
            <p:nvPr/>
          </p:nvSpPr>
          <p:spPr>
            <a:xfrm>
              <a:off x="3961563" y="3539875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Id del mensaje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83" name="Google Shape;583;p31"/>
          <p:cNvGrpSpPr/>
          <p:nvPr/>
        </p:nvGrpSpPr>
        <p:grpSpPr>
          <a:xfrm>
            <a:off x="6033298" y="1308879"/>
            <a:ext cx="1851657" cy="1961963"/>
            <a:chOff x="4701894" y="1493874"/>
            <a:chExt cx="2166188" cy="2166000"/>
          </a:xfrm>
        </p:grpSpPr>
        <p:sp>
          <p:nvSpPr>
            <p:cNvPr id="584" name="Google Shape;584;p31"/>
            <p:cNvSpPr/>
            <p:nvPr/>
          </p:nvSpPr>
          <p:spPr>
            <a:xfrm>
              <a:off x="4701894" y="1493874"/>
              <a:ext cx="2166000" cy="2166000"/>
            </a:xfrm>
            <a:prstGeom prst="ellipse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 txBox="1"/>
            <p:nvPr/>
          </p:nvSpPr>
          <p:spPr>
            <a:xfrm>
              <a:off x="5231582" y="2220300"/>
              <a:ext cx="16365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Fecha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(Dia-Mes-Año HH:MM:SS AM/PM)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86" name="Google Shape;586;p31"/>
          <p:cNvSpPr/>
          <p:nvPr/>
        </p:nvSpPr>
        <p:spPr>
          <a:xfrm>
            <a:off x="5505675" y="1718733"/>
            <a:ext cx="1047900" cy="1110600"/>
          </a:xfrm>
          <a:prstGeom prst="ellipse">
            <a:avLst/>
          </a:prstGeom>
          <a:solidFill>
            <a:srgbClr val="EDA2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1"/>
          <p:cNvSpPr txBox="1"/>
          <p:nvPr/>
        </p:nvSpPr>
        <p:spPr>
          <a:xfrm>
            <a:off x="5038559" y="2089779"/>
            <a:ext cx="174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8221C"/>
                </a:solidFill>
                <a:latin typeface="Barlow"/>
                <a:ea typeface="Barlow"/>
                <a:cs typeface="Barlow"/>
                <a:sym typeface="Barlow"/>
              </a:rPr>
              <a:t>SendinBlue</a:t>
            </a:r>
            <a:endParaRPr b="1">
              <a:solidFill>
                <a:srgbClr val="28221C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8" name="Google Shape;588;p31"/>
          <p:cNvSpPr txBox="1"/>
          <p:nvPr/>
        </p:nvSpPr>
        <p:spPr>
          <a:xfrm>
            <a:off x="179225" y="203025"/>
            <a:ext cx="3559800" cy="20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Datos de Sendinblue a utilizar</a:t>
            </a:r>
            <a:endParaRPr sz="7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89" name="Google Shape;5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2371725"/>
            <a:ext cx="32766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2"/>
          <p:cNvSpPr txBox="1">
            <a:spLocks noGrp="1"/>
          </p:cNvSpPr>
          <p:nvPr>
            <p:ph type="title"/>
          </p:nvPr>
        </p:nvSpPr>
        <p:spPr>
          <a:xfrm>
            <a:off x="5122700" y="573675"/>
            <a:ext cx="38448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Universo de cliente</a:t>
            </a:r>
            <a:endParaRPr b="1"/>
          </a:p>
        </p:txBody>
      </p:sp>
      <p:sp>
        <p:nvSpPr>
          <p:cNvPr id="595" name="Google Shape;595;p32"/>
          <p:cNvSpPr/>
          <p:nvPr/>
        </p:nvSpPr>
        <p:spPr>
          <a:xfrm>
            <a:off x="2762225" y="794675"/>
            <a:ext cx="2239200" cy="607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Segmentos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6" name="Google Shape;596;p32"/>
          <p:cNvSpPr/>
          <p:nvPr/>
        </p:nvSpPr>
        <p:spPr>
          <a:xfrm>
            <a:off x="446825" y="794675"/>
            <a:ext cx="2239200" cy="607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E-mail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32"/>
          <p:cNvSpPr/>
          <p:nvPr/>
        </p:nvSpPr>
        <p:spPr>
          <a:xfrm>
            <a:off x="446825" y="1645975"/>
            <a:ext cx="2239200" cy="607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Subsegmentos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8" name="Google Shape;598;p32"/>
          <p:cNvSpPr/>
          <p:nvPr/>
        </p:nvSpPr>
        <p:spPr>
          <a:xfrm>
            <a:off x="2762225" y="1645975"/>
            <a:ext cx="2239200" cy="607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Sexo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9" name="Google Shape;599;p32"/>
          <p:cNvSpPr/>
          <p:nvPr/>
        </p:nvSpPr>
        <p:spPr>
          <a:xfrm>
            <a:off x="446825" y="2523950"/>
            <a:ext cx="2239200" cy="607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Segmentos agrupados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32"/>
          <p:cNvSpPr/>
          <p:nvPr/>
        </p:nvSpPr>
        <p:spPr>
          <a:xfrm>
            <a:off x="2762225" y="2497275"/>
            <a:ext cx="2239200" cy="607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Edad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32"/>
          <p:cNvSpPr txBox="1"/>
          <p:nvPr/>
        </p:nvSpPr>
        <p:spPr>
          <a:xfrm>
            <a:off x="5355100" y="1631900"/>
            <a:ext cx="33657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Roboto"/>
                <a:ea typeface="Roboto"/>
                <a:cs typeface="Roboto"/>
                <a:sym typeface="Roboto"/>
              </a:rPr>
              <a:t>Son archivos que almacenan datos personales de las personas. A partir de estos los campos, son utilizados en la elaboración del conjunto de datos de prueba.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32"/>
          <p:cNvSpPr/>
          <p:nvPr/>
        </p:nvSpPr>
        <p:spPr>
          <a:xfrm>
            <a:off x="1704950" y="3240225"/>
            <a:ext cx="2239200" cy="607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Carterizado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08" name="Google Shape;608;p33"/>
          <p:cNvPicPr preferRelativeResize="0"/>
          <p:nvPr/>
        </p:nvPicPr>
        <p:blipFill rotWithShape="1">
          <a:blip r:embed="rId3">
            <a:alphaModFix/>
          </a:blip>
          <a:srcRect l="1428" t="2391" r="1360" b="2695"/>
          <a:stretch/>
        </p:blipFill>
        <p:spPr>
          <a:xfrm>
            <a:off x="4650113" y="1547750"/>
            <a:ext cx="4436475" cy="27844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9" name="Google Shape;609;p33"/>
          <p:cNvSpPr txBox="1">
            <a:spLocks noGrp="1"/>
          </p:cNvSpPr>
          <p:nvPr>
            <p:ph type="title"/>
          </p:nvPr>
        </p:nvSpPr>
        <p:spPr>
          <a:xfrm>
            <a:off x="4760388" y="324825"/>
            <a:ext cx="4215900" cy="8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</a:rPr>
              <a:t>BASE DE DATOS DE RESPUESTAS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610" name="Google Shape;610;p33"/>
          <p:cNvSpPr txBox="1"/>
          <p:nvPr/>
        </p:nvSpPr>
        <p:spPr>
          <a:xfrm>
            <a:off x="0" y="26900"/>
            <a:ext cx="4529400" cy="4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97694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+mj-lt"/>
              <a:buAutoNum type="arabicParenR"/>
            </a:pPr>
            <a:r>
              <a:rPr lang="en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Enero se registra como la tasa de respuesta más alta, mientras que Junio ha tenido otra tasa más baja.</a:t>
            </a:r>
            <a:endParaRPr lang="es-ES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97694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+mj-lt"/>
              <a:buAutoNum type="arabicParenR"/>
            </a:pPr>
            <a:r>
              <a:rPr lang="es-ES" sz="2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Hubo 5,9%  de decrecimiento con respecto a la cantidad de encuestas respondidas, entre enero y diciembre.</a:t>
            </a:r>
          </a:p>
          <a:p>
            <a:pPr marL="597694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+mj-lt"/>
              <a:buAutoNum type="arabicParenR"/>
            </a:pPr>
            <a:r>
              <a:rPr lang="en" sz="2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Los campos que se consideran en esta base de datos son:</a:t>
            </a:r>
            <a:endParaRPr sz="2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33"/>
          <p:cNvSpPr/>
          <p:nvPr/>
        </p:nvSpPr>
        <p:spPr>
          <a:xfrm>
            <a:off x="345563" y="4428225"/>
            <a:ext cx="1868400" cy="607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E-mail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p33"/>
          <p:cNvSpPr/>
          <p:nvPr/>
        </p:nvSpPr>
        <p:spPr>
          <a:xfrm>
            <a:off x="2277584" y="4401550"/>
            <a:ext cx="1868400" cy="607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Fecha de respuesta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089000" cy="3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PREPARACIÓN DE LOS DATOS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18" name="Google Shape;618;p34"/>
          <p:cNvGrpSpPr/>
          <p:nvPr/>
        </p:nvGrpSpPr>
        <p:grpSpPr>
          <a:xfrm>
            <a:off x="5217648" y="1320902"/>
            <a:ext cx="2776254" cy="2725487"/>
            <a:chOff x="2011725" y="44285"/>
            <a:chExt cx="4684870" cy="4762340"/>
          </a:xfrm>
        </p:grpSpPr>
        <p:grpSp>
          <p:nvGrpSpPr>
            <p:cNvPr id="619" name="Google Shape;619;p34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620" name="Google Shape;620;p34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34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34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34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34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34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34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34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34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34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34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34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34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34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34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34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34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34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34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34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34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34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34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34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34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34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34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34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34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34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34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34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34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34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34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34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34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34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34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34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34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34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34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34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34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34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34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34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34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34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34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34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34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34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34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34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34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34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34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34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34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34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34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34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34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34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34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34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34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34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34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34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34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34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34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34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34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34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34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34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34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34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34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34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34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34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34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34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34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34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34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34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34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34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34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34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34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34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34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34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34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34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34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34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34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34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34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7" name="Google Shape;727;p34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34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34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7" name="Google Shape;867;p34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868" name="Google Shape;868;p34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34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34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34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34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" name="Google Shape;873;p34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874" name="Google Shape;874;p34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34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4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34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34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79" name="Google Shape;879;p34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1" name="Google Shape;881;p34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882" name="Google Shape;882;p34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34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34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34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34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7" name="Google Shape;887;p34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5"/>
          <p:cNvSpPr txBox="1">
            <a:spLocks noGrp="1"/>
          </p:cNvSpPr>
          <p:nvPr>
            <p:ph type="title" idx="4294967295"/>
          </p:nvPr>
        </p:nvSpPr>
        <p:spPr>
          <a:xfrm>
            <a:off x="1354800" y="303125"/>
            <a:ext cx="64344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Flujo de datos y su procesamiento</a:t>
            </a:r>
            <a:endParaRPr sz="2800" b="1"/>
          </a:p>
        </p:txBody>
      </p:sp>
      <p:pic>
        <p:nvPicPr>
          <p:cNvPr id="894" name="Google Shape;8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9375"/>
            <a:ext cx="9144000" cy="3405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38649235-8406-4C3C-8560-F3BDCA134BF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1295775" y="2603301"/>
            <a:ext cx="559532" cy="637076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33022271-DC6C-4446-ACC1-BB9BDE2103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7050324" y="2603301"/>
            <a:ext cx="559532" cy="6370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97936D1E-C26E-49B3-99B7-7148217A3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50" y="-44060"/>
            <a:ext cx="7290700" cy="5143500"/>
          </a:xfrm>
          <a:prstGeom prst="rect">
            <a:avLst/>
          </a:prstGeom>
        </p:spPr>
      </p:pic>
      <p:sp>
        <p:nvSpPr>
          <p:cNvPr id="902" name="Google Shape;902;p36"/>
          <p:cNvSpPr txBox="1">
            <a:spLocks noGrp="1"/>
          </p:cNvSpPr>
          <p:nvPr>
            <p:ph type="title" idx="4294967295"/>
          </p:nvPr>
        </p:nvSpPr>
        <p:spPr>
          <a:xfrm>
            <a:off x="7189250" y="1499450"/>
            <a:ext cx="1955100" cy="10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 b="1"/>
              <a:t>Proceso de estructuración de Sendinblue</a:t>
            </a:r>
            <a:endParaRPr sz="2100" b="1"/>
          </a:p>
        </p:txBody>
      </p:sp>
      <p:pic>
        <p:nvPicPr>
          <p:cNvPr id="907" name="Google Shape;90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91566">
            <a:off x="2223452" y="2000796"/>
            <a:ext cx="846822" cy="4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557578">
            <a:off x="4979359" y="2018250"/>
            <a:ext cx="846824" cy="4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862377">
            <a:off x="6921104" y="2683948"/>
            <a:ext cx="846819" cy="42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113056" y="3382797"/>
            <a:ext cx="846817" cy="429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189256" y="4373397"/>
            <a:ext cx="846817" cy="429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785665">
            <a:off x="5198409" y="3916196"/>
            <a:ext cx="846816" cy="42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785665">
            <a:off x="5040116" y="2959530"/>
            <a:ext cx="846816" cy="42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785665">
            <a:off x="3531657" y="2925596"/>
            <a:ext cx="846816" cy="42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785665">
            <a:off x="3548034" y="4010771"/>
            <a:ext cx="846816" cy="42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582" y="4373396"/>
            <a:ext cx="846817" cy="42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582" y="3458996"/>
            <a:ext cx="846817" cy="42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0">
            <a:off x="1837557" y="2716644"/>
            <a:ext cx="846814" cy="4296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EE423B6-992D-4654-A006-3F1249AE5990}"/>
              </a:ext>
            </a:extLst>
          </p:cNvPr>
          <p:cNvSpPr/>
          <p:nvPr/>
        </p:nvSpPr>
        <p:spPr>
          <a:xfrm>
            <a:off x="2187443" y="20910"/>
            <a:ext cx="5038427" cy="221117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250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1000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1000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1000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1500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707200" y="0"/>
            <a:ext cx="3455400" cy="5105400"/>
          </a:xfrm>
          <a:prstGeom prst="arc">
            <a:avLst>
              <a:gd name="adj1" fmla="val 16200000"/>
              <a:gd name="adj2" fmla="val 5382054"/>
            </a:avLst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141400" y="3054300"/>
            <a:ext cx="33675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351C75"/>
                </a:solidFill>
                <a:latin typeface="Proxima Nova"/>
                <a:ea typeface="Proxima Nova"/>
                <a:cs typeface="Proxima Nova"/>
                <a:sym typeface="Proxima Nova"/>
              </a:rPr>
              <a:t>CONTENIDOS</a:t>
            </a:r>
            <a:endParaRPr sz="3600" b="1">
              <a:solidFill>
                <a:srgbClr val="351C7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3127750" y="233550"/>
            <a:ext cx="711000" cy="527700"/>
          </a:xfrm>
          <a:prstGeom prst="ellipse">
            <a:avLst/>
          </a:prstGeom>
          <a:solidFill>
            <a:schemeClr val="lt2"/>
          </a:solidFill>
          <a:ln w="7620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3254800" y="289936"/>
            <a:ext cx="456901" cy="354468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A3F50"/>
              </a:solidFill>
              <a:highlight>
                <a:srgbClr val="FFFFFF"/>
              </a:highlight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3868100" y="263088"/>
            <a:ext cx="44367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1. Introducción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3736725" y="1846750"/>
            <a:ext cx="711000" cy="527700"/>
          </a:xfrm>
          <a:prstGeom prst="ellipse">
            <a:avLst/>
          </a:prstGeom>
          <a:solidFill>
            <a:schemeClr val="lt2"/>
          </a:solidFill>
          <a:ln w="7620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3487100" y="1019525"/>
            <a:ext cx="711000" cy="527700"/>
          </a:xfrm>
          <a:prstGeom prst="ellipse">
            <a:avLst/>
          </a:prstGeom>
          <a:solidFill>
            <a:schemeClr val="lt2"/>
          </a:solidFill>
          <a:ln w="7620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3779775" y="2673975"/>
            <a:ext cx="711000" cy="527700"/>
          </a:xfrm>
          <a:prstGeom prst="ellipse">
            <a:avLst/>
          </a:prstGeom>
          <a:solidFill>
            <a:schemeClr val="lt2"/>
          </a:solidFill>
          <a:ln w="7620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4219125" y="1049100"/>
            <a:ext cx="44367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2. Comprensión de negocio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4560400" y="1835263"/>
            <a:ext cx="44367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3. Comprensión de los datos 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3627375" y="3442475"/>
            <a:ext cx="711000" cy="527700"/>
          </a:xfrm>
          <a:prstGeom prst="ellipse">
            <a:avLst/>
          </a:prstGeom>
          <a:solidFill>
            <a:schemeClr val="lt2"/>
          </a:solidFill>
          <a:ln w="7620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4547075" y="2695513"/>
            <a:ext cx="44367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4. Preparación de los datos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4380650" y="3424988"/>
            <a:ext cx="44367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5. Modelado y evaluación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1" name="Google Shape;121;p18"/>
          <p:cNvGrpSpPr/>
          <p:nvPr/>
        </p:nvGrpSpPr>
        <p:grpSpPr>
          <a:xfrm>
            <a:off x="3655374" y="1102225"/>
            <a:ext cx="374442" cy="340316"/>
            <a:chOff x="2599825" y="3689700"/>
            <a:chExt cx="429850" cy="360275"/>
          </a:xfrm>
        </p:grpSpPr>
        <p:sp>
          <p:nvSpPr>
            <p:cNvPr id="122" name="Google Shape;122;p1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A3F50"/>
                </a:solidFill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A3F50"/>
                </a:solidFill>
              </a:endParaRPr>
            </a:p>
          </p:txBody>
        </p:sp>
      </p:grpSp>
      <p:grpSp>
        <p:nvGrpSpPr>
          <p:cNvPr id="124" name="Google Shape;124;p18"/>
          <p:cNvGrpSpPr/>
          <p:nvPr/>
        </p:nvGrpSpPr>
        <p:grpSpPr>
          <a:xfrm>
            <a:off x="3950547" y="1940447"/>
            <a:ext cx="283374" cy="340310"/>
            <a:chOff x="584925" y="922575"/>
            <a:chExt cx="415200" cy="502525"/>
          </a:xfrm>
        </p:grpSpPr>
        <p:sp>
          <p:nvSpPr>
            <p:cNvPr id="125" name="Google Shape;125;p1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A3F50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A3F50"/>
                </a:solidFill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A3F50"/>
                </a:solidFill>
              </a:endParaRPr>
            </a:p>
          </p:txBody>
        </p:sp>
      </p:grpSp>
      <p:sp>
        <p:nvSpPr>
          <p:cNvPr id="128" name="Google Shape;128;p18"/>
          <p:cNvSpPr/>
          <p:nvPr/>
        </p:nvSpPr>
        <p:spPr>
          <a:xfrm>
            <a:off x="3906813" y="2736488"/>
            <a:ext cx="456918" cy="40266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A3F50"/>
              </a:solidFill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3203950" y="4148200"/>
            <a:ext cx="711000" cy="527700"/>
          </a:xfrm>
          <a:prstGeom prst="ellipse">
            <a:avLst/>
          </a:prstGeom>
          <a:solidFill>
            <a:schemeClr val="lt2"/>
          </a:solidFill>
          <a:ln w="7620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4029525" y="4210963"/>
            <a:ext cx="44367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6. Conclusiones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1" name="Google Shape;131;p18"/>
          <p:cNvGrpSpPr/>
          <p:nvPr/>
        </p:nvGrpSpPr>
        <p:grpSpPr>
          <a:xfrm>
            <a:off x="3795646" y="3518706"/>
            <a:ext cx="374442" cy="340334"/>
            <a:chOff x="5241175" y="4959100"/>
            <a:chExt cx="539775" cy="517775"/>
          </a:xfrm>
        </p:grpSpPr>
        <p:sp>
          <p:nvSpPr>
            <p:cNvPr id="132" name="Google Shape;132;p1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A3F50"/>
                </a:solidFill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A3F50"/>
                </a:solidFill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A3F50"/>
                </a:solidFill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A3F50"/>
                </a:solidFill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A3F50"/>
                </a:solidFill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A3F50"/>
                </a:solidFill>
              </a:endParaRPr>
            </a:p>
          </p:txBody>
        </p:sp>
      </p:grpSp>
      <p:grpSp>
        <p:nvGrpSpPr>
          <p:cNvPr id="138" name="Google Shape;138;p18"/>
          <p:cNvGrpSpPr/>
          <p:nvPr/>
        </p:nvGrpSpPr>
        <p:grpSpPr>
          <a:xfrm>
            <a:off x="3386404" y="4235432"/>
            <a:ext cx="346104" cy="353231"/>
            <a:chOff x="3955900" y="2984500"/>
            <a:chExt cx="414000" cy="422525"/>
          </a:xfrm>
        </p:grpSpPr>
        <p:sp>
          <p:nvSpPr>
            <p:cNvPr id="139" name="Google Shape;139;p1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A3F50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A3F50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A3F50"/>
                </a:solidFill>
              </a:endParaRPr>
            </a:p>
          </p:txBody>
        </p:sp>
      </p:grpSp>
      <p:grpSp>
        <p:nvGrpSpPr>
          <p:cNvPr id="142" name="Google Shape;142;p18"/>
          <p:cNvGrpSpPr/>
          <p:nvPr/>
        </p:nvGrpSpPr>
        <p:grpSpPr>
          <a:xfrm>
            <a:off x="435922" y="1321813"/>
            <a:ext cx="2706354" cy="1604434"/>
            <a:chOff x="6986665" y="3298709"/>
            <a:chExt cx="1817809" cy="1077669"/>
          </a:xfrm>
        </p:grpSpPr>
        <p:sp>
          <p:nvSpPr>
            <p:cNvPr id="143" name="Google Shape;143;p18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8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39"/>
          <p:cNvSpPr txBox="1">
            <a:spLocks noGrp="1"/>
          </p:cNvSpPr>
          <p:nvPr>
            <p:ph type="body" idx="1"/>
          </p:nvPr>
        </p:nvSpPr>
        <p:spPr>
          <a:xfrm>
            <a:off x="4572000" y="1046775"/>
            <a:ext cx="40815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buChar char="-"/>
            </a:pPr>
            <a:r>
              <a:rPr lang="en" dirty="0"/>
              <a:t>Dentro de los registros, se tienen 107.143 de envíos contestados. </a:t>
            </a:r>
          </a:p>
          <a:p>
            <a:pPr marL="114300" lvl="0" indent="0">
              <a:buNone/>
            </a:pPr>
            <a:endParaRPr lang="en" sz="100" dirty="0"/>
          </a:p>
          <a:p>
            <a:pPr marL="114300" lvl="0" indent="0">
              <a:buNone/>
            </a:pPr>
            <a:endParaRPr lang="en" sz="200" dirty="0"/>
          </a:p>
          <a:p>
            <a:pPr marL="114300" lvl="0" indent="0">
              <a:buNone/>
            </a:pPr>
            <a:endParaRPr lang="en" dirty="0"/>
          </a:p>
          <a:p>
            <a:pPr>
              <a:buFont typeface="Roboto"/>
              <a:buChar char="-"/>
            </a:pPr>
            <a:r>
              <a:rPr lang="es-ES" dirty="0"/>
              <a:t>Mientras que otros 4.486.463, no han sido respondidos por contactos.</a:t>
            </a:r>
          </a:p>
        </p:txBody>
      </p:sp>
      <p:pic>
        <p:nvPicPr>
          <p:cNvPr id="961" name="Google Shape;961;p39"/>
          <p:cNvPicPr preferRelativeResize="0"/>
          <p:nvPr/>
        </p:nvPicPr>
        <p:blipFill rotWithShape="1">
          <a:blip r:embed="rId3">
            <a:alphaModFix/>
          </a:blip>
          <a:srcRect l="1571" t="2357" r="1406" b="1811"/>
          <a:stretch/>
        </p:blipFill>
        <p:spPr>
          <a:xfrm>
            <a:off x="226475" y="1112750"/>
            <a:ext cx="4081500" cy="329616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62" name="Google Shape;962;p39"/>
          <p:cNvSpPr txBox="1">
            <a:spLocks noGrp="1"/>
          </p:cNvSpPr>
          <p:nvPr>
            <p:ph type="title"/>
          </p:nvPr>
        </p:nvSpPr>
        <p:spPr>
          <a:xfrm>
            <a:off x="311700" y="105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 algn="ctr"/>
            <a:r>
              <a:rPr lang="es-CL" b="1" dirty="0"/>
              <a:t>Dataset Construido</a:t>
            </a:r>
          </a:p>
        </p:txBody>
      </p:sp>
      <p:pic>
        <p:nvPicPr>
          <p:cNvPr id="963" name="Google Shape;9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875" y="3336325"/>
            <a:ext cx="1049425" cy="10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985;p41">
            <a:extLst>
              <a:ext uri="{FF2B5EF4-FFF2-40B4-BE49-F238E27FC236}">
                <a16:creationId xmlns:a16="http://schemas.microsoft.com/office/drawing/2014/main" id="{CC0AB711-4B49-48C4-BCDE-DC610BDCA6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600112" y="4034242"/>
            <a:ext cx="333450" cy="3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600112" y="3007963"/>
            <a:ext cx="333450" cy="3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1"/>
          <p:cNvSpPr/>
          <p:nvPr/>
        </p:nvSpPr>
        <p:spPr>
          <a:xfrm>
            <a:off x="0" y="0"/>
            <a:ext cx="9161700" cy="712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1"/>
          <p:cNvSpPr txBox="1">
            <a:spLocks noGrp="1"/>
          </p:cNvSpPr>
          <p:nvPr>
            <p:ph type="title" idx="4294967295"/>
          </p:nvPr>
        </p:nvSpPr>
        <p:spPr>
          <a:xfrm>
            <a:off x="311700" y="0"/>
            <a:ext cx="8520600" cy="7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Horario de Envíos: Hora y día de semana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988" name="Google Shape;9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18512" y="4385352"/>
            <a:ext cx="333450" cy="3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41"/>
          <p:cNvSpPr txBox="1"/>
          <p:nvPr/>
        </p:nvSpPr>
        <p:spPr>
          <a:xfrm>
            <a:off x="667999" y="761525"/>
            <a:ext cx="454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Hora</a:t>
            </a:r>
            <a:endParaRPr/>
          </a:p>
        </p:txBody>
      </p:sp>
      <p:sp>
        <p:nvSpPr>
          <p:cNvPr id="990" name="Google Shape;990;p41"/>
          <p:cNvSpPr txBox="1"/>
          <p:nvPr/>
        </p:nvSpPr>
        <p:spPr>
          <a:xfrm>
            <a:off x="5533138" y="8102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Día de semana</a:t>
            </a:r>
            <a:endParaRPr/>
          </a:p>
        </p:txBody>
      </p:sp>
      <p:graphicFrame>
        <p:nvGraphicFramePr>
          <p:cNvPr id="991" name="Google Shape;991;p41"/>
          <p:cNvGraphicFramePr/>
          <p:nvPr>
            <p:extLst>
              <p:ext uri="{D42A27DB-BD31-4B8C-83A1-F6EECF244321}">
                <p14:modId xmlns:p14="http://schemas.microsoft.com/office/powerpoint/2010/main" val="3879285156"/>
              </p:ext>
            </p:extLst>
          </p:nvPr>
        </p:nvGraphicFramePr>
        <p:xfrm>
          <a:off x="668000" y="1456750"/>
          <a:ext cx="2237350" cy="3276330"/>
        </p:xfrm>
        <a:graphic>
          <a:graphicData uri="http://schemas.openxmlformats.org/drawingml/2006/table">
            <a:tbl>
              <a:tblPr>
                <a:noFill/>
                <a:tableStyleId>{5FCF9F5F-B404-4944-9250-A00E38B7CB8B}</a:tableStyleId>
              </a:tblPr>
              <a:tblGrid>
                <a:gridCol w="59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HORA DE ENVÍO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CANTIDAD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TASA DE RESPUESTA (%)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6.537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2,32%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7.872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2,37%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8.134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2,25%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8.798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2,30%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7.624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2,38%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8.253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2,32%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7.618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2,34%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8.161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2,41%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92" name="Google Shape;992;p41"/>
          <p:cNvGraphicFramePr/>
          <p:nvPr>
            <p:extLst>
              <p:ext uri="{D42A27DB-BD31-4B8C-83A1-F6EECF244321}">
                <p14:modId xmlns:p14="http://schemas.microsoft.com/office/powerpoint/2010/main" val="2178019127"/>
              </p:ext>
            </p:extLst>
          </p:nvPr>
        </p:nvGraphicFramePr>
        <p:xfrm>
          <a:off x="2973050" y="1456750"/>
          <a:ext cx="2237350" cy="2941080"/>
        </p:xfrm>
        <a:graphic>
          <a:graphicData uri="http://schemas.openxmlformats.org/drawingml/2006/table">
            <a:tbl>
              <a:tblPr>
                <a:noFill/>
                <a:tableStyleId>{5FCF9F5F-B404-4944-9250-A00E38B7CB8B}</a:tableStyleId>
              </a:tblPr>
              <a:tblGrid>
                <a:gridCol w="591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HORA DE ENVÍO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CANTIDAD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TASA DE RESPUESTA (%)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8.129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2,37%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8.413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2,25%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7.684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2,31%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8.192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2,31%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7.750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2,39%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3.978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2,39%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107.143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93" name="Google Shape;993;p41"/>
          <p:cNvGraphicFramePr/>
          <p:nvPr>
            <p:extLst>
              <p:ext uri="{D42A27DB-BD31-4B8C-83A1-F6EECF244321}">
                <p14:modId xmlns:p14="http://schemas.microsoft.com/office/powerpoint/2010/main" val="670252547"/>
              </p:ext>
            </p:extLst>
          </p:nvPr>
        </p:nvGraphicFramePr>
        <p:xfrm>
          <a:off x="5836438" y="1456750"/>
          <a:ext cx="2508909" cy="3276330"/>
        </p:xfrm>
        <a:graphic>
          <a:graphicData uri="http://schemas.openxmlformats.org/drawingml/2006/table">
            <a:tbl>
              <a:tblPr>
                <a:noFill/>
                <a:tableStyleId>{5FCF9F5F-B404-4944-9250-A00E38B7CB8B}</a:tableStyleId>
              </a:tblPr>
              <a:tblGrid>
                <a:gridCol w="79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DÍA DE LA SEMANA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CANTIDAD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TASA DE RESPUESTA (%)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Lunes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14.854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2,26%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Martes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16.036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2,18%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Miercoles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18.374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2,33%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Jueves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19.196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2,44%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Viernes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15.624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2,30%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Sabado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13.100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2,33%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Domingo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9.959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2,59%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107.143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42"/>
          <p:cNvSpPr/>
          <p:nvPr/>
        </p:nvSpPr>
        <p:spPr>
          <a:xfrm>
            <a:off x="5993300" y="0"/>
            <a:ext cx="3168300" cy="514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2"/>
          <p:cNvSpPr txBox="1">
            <a:spLocks noGrp="1"/>
          </p:cNvSpPr>
          <p:nvPr>
            <p:ph type="title" idx="4294967295"/>
          </p:nvPr>
        </p:nvSpPr>
        <p:spPr>
          <a:xfrm>
            <a:off x="5993300" y="621225"/>
            <a:ext cx="3109800" cy="15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70" b="1">
                <a:solidFill>
                  <a:schemeClr val="lt1"/>
                </a:solidFill>
              </a:rPr>
              <a:t>Tasa de respuestas en un determinado horario</a:t>
            </a:r>
            <a:endParaRPr sz="2570" b="1">
              <a:solidFill>
                <a:schemeClr val="lt1"/>
              </a:solidFill>
            </a:endParaRPr>
          </a:p>
        </p:txBody>
      </p:sp>
      <p:pic>
        <p:nvPicPr>
          <p:cNvPr id="1000" name="Google Shape;1000;p42"/>
          <p:cNvPicPr preferRelativeResize="0"/>
          <p:nvPr/>
        </p:nvPicPr>
        <p:blipFill rotWithShape="1">
          <a:blip r:embed="rId3">
            <a:alphaModFix/>
          </a:blip>
          <a:srcRect l="25707" t="15257" r="26897" b="15264"/>
          <a:stretch/>
        </p:blipFill>
        <p:spPr>
          <a:xfrm>
            <a:off x="6103565" y="2478450"/>
            <a:ext cx="2889259" cy="189720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001" name="Google Shape;1001;p42"/>
          <p:cNvGraphicFramePr/>
          <p:nvPr>
            <p:extLst>
              <p:ext uri="{D42A27DB-BD31-4B8C-83A1-F6EECF244321}">
                <p14:modId xmlns:p14="http://schemas.microsoft.com/office/powerpoint/2010/main" val="3352660891"/>
              </p:ext>
            </p:extLst>
          </p:nvPr>
        </p:nvGraphicFramePr>
        <p:xfrm>
          <a:off x="94050" y="69050"/>
          <a:ext cx="5365200" cy="4937310"/>
        </p:xfrm>
        <a:graphic>
          <a:graphicData uri="http://schemas.openxmlformats.org/drawingml/2006/table">
            <a:tbl>
              <a:tblPr>
                <a:noFill/>
                <a:tableStyleId>{5FCF9F5F-B404-4944-9250-A00E38B7CB8B}</a:tableStyleId>
              </a:tblPr>
              <a:tblGrid>
                <a:gridCol w="54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8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7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2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HORA/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DÍA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LUNES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MARTES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MIERCOLES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JUEVES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VIERNES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SÁBADO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DOMINGO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2,25%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2,17%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2,33%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2,42%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7E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2,28%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2,33%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2,61%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2,31%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2,21%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2,37%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2,48%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7E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2,33%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2,36%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2,60%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2,19%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2,11%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2,25%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2,35%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7E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2,23%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2,26%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2,51%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2,23%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alpha val="98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2,14%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alpha val="98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2,30%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alpha val="98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2,40%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7E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2,28%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alpha val="98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2,29%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alpha val="98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2,53%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2,31%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2,23%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2,37%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2,49%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7E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2,35%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2,36%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2,65%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2,25%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2,16%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2,31%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2,42%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7E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2,27%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2,31%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2,58%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2,29%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2,19%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2,33%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2,45%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7E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2,31%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2,33%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2,61%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2,36%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2,25%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2,41%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2,52%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2,37%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2,41%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2,67%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2,29%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2,22%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2,37%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2,48%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7E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2,33%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2,36%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2,63%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2,19%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2,12%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2,25%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2,37%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7E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2,24%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2,24%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2,50%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2,24%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2,15%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2,31%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2,41%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7E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2,29%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2,31%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2,56%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2,25%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2,16%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2,32%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2,42%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7E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2,27%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2,31%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2,55%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2,31%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2,23%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2,39%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2,51%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7E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2,35%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2,39%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2,65%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21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2,29%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2,25%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2,41%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2,52%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7E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2,33%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2,38%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2,72%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3"/>
          <p:cNvSpPr txBox="1">
            <a:spLocks noGrp="1"/>
          </p:cNvSpPr>
          <p:nvPr>
            <p:ph type="title"/>
          </p:nvPr>
        </p:nvSpPr>
        <p:spPr>
          <a:xfrm>
            <a:off x="585500" y="893675"/>
            <a:ext cx="4212900" cy="29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Tratamiento de Datos y Outliers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44"/>
          <p:cNvSpPr txBox="1">
            <a:spLocks noGrp="1"/>
          </p:cNvSpPr>
          <p:nvPr>
            <p:ph type="title" idx="4294967295"/>
          </p:nvPr>
        </p:nvSpPr>
        <p:spPr>
          <a:xfrm>
            <a:off x="311700" y="105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Categorización de edades</a:t>
            </a:r>
            <a:endParaRPr/>
          </a:p>
        </p:txBody>
      </p:sp>
      <p:sp>
        <p:nvSpPr>
          <p:cNvPr id="1013" name="Google Shape;1013;p44"/>
          <p:cNvSpPr txBox="1">
            <a:spLocks noGrp="1"/>
          </p:cNvSpPr>
          <p:nvPr>
            <p:ph type="body" idx="4294967295"/>
          </p:nvPr>
        </p:nvSpPr>
        <p:spPr>
          <a:xfrm>
            <a:off x="0" y="829825"/>
            <a:ext cx="87324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1) Edad agrupada 1: Entre 18 y 24 años             2) Edad agrupada 2: Entre 25 y 45 años</a:t>
            </a:r>
            <a:endParaRPr sz="1600" dirty="0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/>
              <a:t>3) Edad agrupada 3: Entre 46 y 70 años	  4) Edad agrupada 4: 70 o más años</a:t>
            </a:r>
            <a:endParaRPr sz="1600" dirty="0"/>
          </a:p>
        </p:txBody>
      </p:sp>
      <p:pic>
        <p:nvPicPr>
          <p:cNvPr id="1014" name="Google Shape;1014;p44"/>
          <p:cNvPicPr preferRelativeResize="0"/>
          <p:nvPr/>
        </p:nvPicPr>
        <p:blipFill rotWithShape="1">
          <a:blip r:embed="rId3">
            <a:alphaModFix/>
          </a:blip>
          <a:srcRect l="598" t="1429" r="52988"/>
          <a:stretch/>
        </p:blipFill>
        <p:spPr>
          <a:xfrm>
            <a:off x="652481" y="2049325"/>
            <a:ext cx="3128495" cy="27838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15" name="Google Shape;1015;p44"/>
          <p:cNvPicPr preferRelativeResize="0"/>
          <p:nvPr/>
        </p:nvPicPr>
        <p:blipFill rotWithShape="1">
          <a:blip r:embed="rId3">
            <a:alphaModFix/>
          </a:blip>
          <a:srcRect l="49737" t="1429" r="1206"/>
          <a:stretch/>
        </p:blipFill>
        <p:spPr>
          <a:xfrm>
            <a:off x="4963500" y="2049324"/>
            <a:ext cx="3292260" cy="2814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16" name="Google Shape;1016;p44"/>
          <p:cNvSpPr/>
          <p:nvPr/>
        </p:nvSpPr>
        <p:spPr>
          <a:xfrm>
            <a:off x="0" y="4998950"/>
            <a:ext cx="9161700" cy="209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7" name="Google Shape;10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3973026" y="2966925"/>
            <a:ext cx="822224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45"/>
          <p:cNvPicPr preferRelativeResize="0"/>
          <p:nvPr/>
        </p:nvPicPr>
        <p:blipFill rotWithShape="1">
          <a:blip r:embed="rId3">
            <a:alphaModFix/>
          </a:blip>
          <a:srcRect l="50598" t="1922" r="754" b="1487"/>
          <a:stretch/>
        </p:blipFill>
        <p:spPr>
          <a:xfrm>
            <a:off x="5200425" y="1874000"/>
            <a:ext cx="3580026" cy="29820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24" name="Google Shape;1024;p45"/>
          <p:cNvSpPr txBox="1">
            <a:spLocks noGrp="1"/>
          </p:cNvSpPr>
          <p:nvPr>
            <p:ph type="title" idx="4294967295"/>
          </p:nvPr>
        </p:nvSpPr>
        <p:spPr>
          <a:xfrm>
            <a:off x="311700" y="105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Categorización de Segmentos</a:t>
            </a:r>
            <a:endParaRPr/>
          </a:p>
        </p:txBody>
      </p:sp>
      <p:sp>
        <p:nvSpPr>
          <p:cNvPr id="1025" name="Google Shape;1025;p45"/>
          <p:cNvSpPr txBox="1">
            <a:spLocks noGrp="1"/>
          </p:cNvSpPr>
          <p:nvPr>
            <p:ph type="body" idx="4294967295"/>
          </p:nvPr>
        </p:nvSpPr>
        <p:spPr>
          <a:xfrm>
            <a:off x="512225" y="829825"/>
            <a:ext cx="82203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1) Segmento 1: E			  2) Segmento 2: D</a:t>
            </a:r>
            <a:endParaRPr sz="1600" dirty="0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/>
              <a:t>3) Segmento 3: A, B y C</a:t>
            </a:r>
            <a:endParaRPr sz="1600" dirty="0"/>
          </a:p>
        </p:txBody>
      </p:sp>
      <p:sp>
        <p:nvSpPr>
          <p:cNvPr id="1026" name="Google Shape;1026;p45"/>
          <p:cNvSpPr/>
          <p:nvPr/>
        </p:nvSpPr>
        <p:spPr>
          <a:xfrm>
            <a:off x="0" y="4998950"/>
            <a:ext cx="9161700" cy="209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7" name="Google Shape;10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138488" y="2890725"/>
            <a:ext cx="822224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45"/>
          <p:cNvPicPr preferRelativeResize="0"/>
          <p:nvPr/>
        </p:nvPicPr>
        <p:blipFill rotWithShape="1">
          <a:blip r:embed="rId3">
            <a:alphaModFix/>
          </a:blip>
          <a:srcRect l="497" t="1680" r="50231" b="1738"/>
          <a:stretch/>
        </p:blipFill>
        <p:spPr>
          <a:xfrm>
            <a:off x="393275" y="1874000"/>
            <a:ext cx="3505488" cy="2882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46"/>
          <p:cNvPicPr preferRelativeResize="0"/>
          <p:nvPr/>
        </p:nvPicPr>
        <p:blipFill rotWithShape="1">
          <a:blip r:embed="rId3">
            <a:alphaModFix/>
          </a:blip>
          <a:srcRect l="50602" t="3113" r="1578" b="1964"/>
          <a:stretch/>
        </p:blipFill>
        <p:spPr>
          <a:xfrm>
            <a:off x="5243725" y="2089950"/>
            <a:ext cx="3436851" cy="290474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5" name="Google Shape;1035;p46"/>
          <p:cNvSpPr txBox="1">
            <a:spLocks noGrp="1"/>
          </p:cNvSpPr>
          <p:nvPr>
            <p:ph type="title" idx="4294967295"/>
          </p:nvPr>
        </p:nvSpPr>
        <p:spPr>
          <a:xfrm>
            <a:off x="311700" y="105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Categorización de Subsegmentos</a:t>
            </a:r>
            <a:endParaRPr/>
          </a:p>
        </p:txBody>
      </p:sp>
      <p:sp>
        <p:nvSpPr>
          <p:cNvPr id="1036" name="Google Shape;1036;p46"/>
          <p:cNvSpPr txBox="1">
            <a:spLocks noGrp="1"/>
          </p:cNvSpPr>
          <p:nvPr>
            <p:ph type="body" idx="4294967295"/>
          </p:nvPr>
        </p:nvSpPr>
        <p:spPr>
          <a:xfrm>
            <a:off x="-16800" y="829825"/>
            <a:ext cx="89967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1) Subsegmento 1: D2A			   2) Subsegmento 2: E1B y E2B</a:t>
            </a:r>
            <a:endParaRPr sz="1600" dirty="0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/>
              <a:t>3) Subsegmento 3: D1A, D3, D1B, D2B y D2C           4) Subsegmento 4: E2A, E5, E3 y E4</a:t>
            </a:r>
            <a:endParaRPr sz="1600" dirty="0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/>
              <a:t>5) Subsegmento 5: A1, A1A, A2A, A2B, A3 y A4       6) Subsegmento 6: C1, C2, C3 , B4A y A5 </a:t>
            </a:r>
            <a:endParaRPr sz="1600" dirty="0"/>
          </a:p>
        </p:txBody>
      </p:sp>
      <p:sp>
        <p:nvSpPr>
          <p:cNvPr id="1037" name="Google Shape;1037;p46"/>
          <p:cNvSpPr/>
          <p:nvPr/>
        </p:nvSpPr>
        <p:spPr>
          <a:xfrm>
            <a:off x="0" y="5035325"/>
            <a:ext cx="9161700" cy="173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8" name="Google Shape;10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214688" y="2966925"/>
            <a:ext cx="822224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46"/>
          <p:cNvPicPr preferRelativeResize="0"/>
          <p:nvPr/>
        </p:nvPicPr>
        <p:blipFill rotWithShape="1">
          <a:blip r:embed="rId3">
            <a:alphaModFix/>
          </a:blip>
          <a:srcRect l="651" t="2862" r="50338" b="1085"/>
          <a:stretch/>
        </p:blipFill>
        <p:spPr>
          <a:xfrm>
            <a:off x="555550" y="2108487"/>
            <a:ext cx="3436851" cy="286768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47"/>
          <p:cNvPicPr preferRelativeResize="0"/>
          <p:nvPr/>
        </p:nvPicPr>
        <p:blipFill rotWithShape="1">
          <a:blip r:embed="rId3">
            <a:alphaModFix/>
          </a:blip>
          <a:srcRect l="50495" t="2167" r="649" b="1521"/>
          <a:stretch/>
        </p:blipFill>
        <p:spPr>
          <a:xfrm>
            <a:off x="5150900" y="1815875"/>
            <a:ext cx="3751280" cy="3143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6" name="Google Shape;1046;p47"/>
          <p:cNvSpPr txBox="1">
            <a:spLocks noGrp="1"/>
          </p:cNvSpPr>
          <p:nvPr>
            <p:ph type="title" idx="4294967295"/>
          </p:nvPr>
        </p:nvSpPr>
        <p:spPr>
          <a:xfrm>
            <a:off x="311700" y="105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Categorización de Segmentos Agrupados</a:t>
            </a:r>
            <a:endParaRPr/>
          </a:p>
        </p:txBody>
      </p:sp>
      <p:sp>
        <p:nvSpPr>
          <p:cNvPr id="1047" name="Google Shape;1047;p47"/>
          <p:cNvSpPr txBox="1">
            <a:spLocks noGrp="1"/>
          </p:cNvSpPr>
          <p:nvPr>
            <p:ph type="body" idx="4294967295"/>
          </p:nvPr>
        </p:nvSpPr>
        <p:spPr>
          <a:xfrm>
            <a:off x="-16800" y="906025"/>
            <a:ext cx="8996700" cy="907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1) Agrupación segmento 1: C1S		2) Agrupación segmento 2: E1S</a:t>
            </a:r>
            <a:endParaRPr sz="1600" dirty="0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/>
              <a:t>3) Agrupación segmento 3: E2S, D1S y A1S </a:t>
            </a:r>
            <a:endParaRPr sz="1600" dirty="0"/>
          </a:p>
        </p:txBody>
      </p:sp>
      <p:sp>
        <p:nvSpPr>
          <p:cNvPr id="1048" name="Google Shape;1048;p47"/>
          <p:cNvSpPr/>
          <p:nvPr/>
        </p:nvSpPr>
        <p:spPr>
          <a:xfrm>
            <a:off x="0" y="5035325"/>
            <a:ext cx="9161700" cy="173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9" name="Google Shape;104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138488" y="2966925"/>
            <a:ext cx="822224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47"/>
          <p:cNvPicPr preferRelativeResize="0"/>
          <p:nvPr/>
        </p:nvPicPr>
        <p:blipFill rotWithShape="1">
          <a:blip r:embed="rId3">
            <a:alphaModFix/>
          </a:blip>
          <a:srcRect l="604" t="2161" r="50228" b="1758"/>
          <a:stretch/>
        </p:blipFill>
        <p:spPr>
          <a:xfrm>
            <a:off x="311700" y="1815875"/>
            <a:ext cx="3625402" cy="30714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48"/>
          <p:cNvPicPr preferRelativeResize="0"/>
          <p:nvPr/>
        </p:nvPicPr>
        <p:blipFill rotWithShape="1">
          <a:blip r:embed="rId3">
            <a:alphaModFix/>
          </a:blip>
          <a:srcRect l="50601" t="2523" r="1471" b="1544"/>
          <a:stretch/>
        </p:blipFill>
        <p:spPr>
          <a:xfrm>
            <a:off x="5183025" y="1733575"/>
            <a:ext cx="3682719" cy="321095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57" name="Google Shape;1057;p48"/>
          <p:cNvSpPr txBox="1">
            <a:spLocks noGrp="1"/>
          </p:cNvSpPr>
          <p:nvPr>
            <p:ph type="title" idx="4294967295"/>
          </p:nvPr>
        </p:nvSpPr>
        <p:spPr>
          <a:xfrm>
            <a:off x="311700" y="105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Comprensión de Valores en Apertura</a:t>
            </a:r>
            <a:endParaRPr dirty="0"/>
          </a:p>
        </p:txBody>
      </p:sp>
      <p:sp>
        <p:nvSpPr>
          <p:cNvPr id="1058" name="Google Shape;1058;p48"/>
          <p:cNvSpPr txBox="1">
            <a:spLocks noGrp="1"/>
          </p:cNvSpPr>
          <p:nvPr>
            <p:ph type="body" idx="4294967295"/>
          </p:nvPr>
        </p:nvSpPr>
        <p:spPr>
          <a:xfrm>
            <a:off x="311700" y="906025"/>
            <a:ext cx="8668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En este campo, se sustituye las cantidades de veces abierto que supere 5 por 6.</a:t>
            </a:r>
            <a:endParaRPr sz="1600"/>
          </a:p>
        </p:txBody>
      </p:sp>
      <p:sp>
        <p:nvSpPr>
          <p:cNvPr id="1059" name="Google Shape;1059;p48"/>
          <p:cNvSpPr/>
          <p:nvPr/>
        </p:nvSpPr>
        <p:spPr>
          <a:xfrm>
            <a:off x="0" y="5035325"/>
            <a:ext cx="9161700" cy="173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0" name="Google Shape;106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138488" y="2966925"/>
            <a:ext cx="822224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48"/>
          <p:cNvPicPr preferRelativeResize="0"/>
          <p:nvPr/>
        </p:nvPicPr>
        <p:blipFill rotWithShape="1">
          <a:blip r:embed="rId3">
            <a:alphaModFix/>
          </a:blip>
          <a:srcRect l="905" t="3021" r="51169" b="1055"/>
          <a:stretch/>
        </p:blipFill>
        <p:spPr>
          <a:xfrm>
            <a:off x="152975" y="1733585"/>
            <a:ext cx="3784125" cy="31723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5">
            <a:extLst>
              <a:ext uri="{FF2B5EF4-FFF2-40B4-BE49-F238E27FC236}">
                <a16:creationId xmlns:a16="http://schemas.microsoft.com/office/drawing/2014/main" id="{89530FD0-1A50-4B54-99F1-5F1968816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344" y="604534"/>
            <a:ext cx="4204356" cy="4046655"/>
          </a:xfrm>
        </p:spPr>
        <p:txBody>
          <a:bodyPr>
            <a:normAutofit/>
          </a:bodyPr>
          <a:lstStyle/>
          <a:p>
            <a:pPr marL="571500" indent="-457200" algn="l">
              <a:buFont typeface="+mj-lt"/>
              <a:buAutoNum type="arabicPeriod"/>
            </a:pPr>
            <a:r>
              <a:rPr lang="es-CL" sz="1800" dirty="0"/>
              <a:t>Se excluye los campos Id de mensaje, E-mail, Fecha de envío, de respuesta, de término, y día de envío.</a:t>
            </a:r>
          </a:p>
          <a:p>
            <a:pPr marL="571500" indent="-457200" algn="l">
              <a:buFont typeface="+mj-lt"/>
              <a:buAutoNum type="arabicPeriod"/>
            </a:pPr>
            <a:endParaRPr lang="es-CL" sz="1800" dirty="0"/>
          </a:p>
          <a:p>
            <a:pPr marL="571500" indent="-457200" algn="l">
              <a:buFont typeface="+mj-lt"/>
              <a:buAutoNum type="arabicPeriod"/>
            </a:pPr>
            <a:r>
              <a:rPr lang="es-CL" sz="1800" dirty="0"/>
              <a:t>Tras realizar esta acción, se detectan duplicados solamente los envíos que no tienen respuesta.</a:t>
            </a:r>
          </a:p>
          <a:p>
            <a:pPr marL="571500" indent="-457200" algn="l">
              <a:buFont typeface="+mj-lt"/>
              <a:buAutoNum type="arabicPeriod"/>
            </a:pPr>
            <a:endParaRPr lang="es-CL" sz="1800" dirty="0"/>
          </a:p>
          <a:p>
            <a:pPr marL="571500" indent="-457200" algn="l">
              <a:buFont typeface="+mj-lt"/>
              <a:buAutoNum type="arabicPeriod"/>
            </a:pPr>
            <a:r>
              <a:rPr lang="es-CL" sz="1800" dirty="0"/>
              <a:t>Aplicando esta acción, se mejora el rendimiento en el modelamiento de redes neuronales.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CL" sz="180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64C571D-94DE-4C47-B459-73C158AFB75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s-CL" sz="2800" b="1" dirty="0"/>
              <a:t>Reducción de alta incidencias de envíos sin respuesta (S/R)</a:t>
            </a:r>
          </a:p>
        </p:txBody>
      </p:sp>
    </p:spTree>
    <p:extLst>
      <p:ext uri="{BB962C8B-B14F-4D97-AF65-F5344CB8AC3E}">
        <p14:creationId xmlns:p14="http://schemas.microsoft.com/office/powerpoint/2010/main" val="4148113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315150" y="276225"/>
            <a:ext cx="5994600" cy="8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roxima Nova"/>
                <a:ea typeface="Proxima Nova"/>
                <a:cs typeface="Proxima Nova"/>
                <a:sym typeface="Proxima Nova"/>
              </a:rPr>
              <a:t>Introducción</a:t>
            </a:r>
            <a:endParaRPr sz="3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19"/>
          <p:cNvSpPr txBox="1">
            <a:spLocks noGrp="1"/>
          </p:cNvSpPr>
          <p:nvPr>
            <p:ph type="body" idx="1"/>
          </p:nvPr>
        </p:nvSpPr>
        <p:spPr>
          <a:xfrm>
            <a:off x="131900" y="981025"/>
            <a:ext cx="5361900" cy="3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575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Proxima Nova"/>
              <a:buChar char="●"/>
            </a:pPr>
            <a:r>
              <a:rPr lang="en" sz="1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Las empresas necesitan adquirir cualquier tipo de información relacionada a las opiniones de las personas.</a:t>
            </a:r>
            <a:endParaRPr sz="1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2575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Proxima Nova"/>
              <a:buChar char="●"/>
            </a:pPr>
            <a:r>
              <a:rPr lang="en" sz="1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Diversos sitios web, como El Mostrador (2017),  señalan que las encuestas vía web son más extensas.</a:t>
            </a:r>
            <a:endParaRPr sz="1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2575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Proxima Nova"/>
              <a:buChar char="●"/>
            </a:pPr>
            <a:r>
              <a:rPr lang="en" sz="1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 la actualidad, existe QuestionPro (2018), una plataforma que proporciona herramientas para gestionar los envíos y cuenta con un modelo predictivo de respuestas.</a:t>
            </a:r>
            <a:endParaRPr sz="1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l="6358" r="4839"/>
          <a:stretch/>
        </p:blipFill>
        <p:spPr>
          <a:xfrm>
            <a:off x="5493800" y="1098775"/>
            <a:ext cx="3533775" cy="24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50"/>
          <p:cNvSpPr txBox="1">
            <a:spLocks noGrp="1"/>
          </p:cNvSpPr>
          <p:nvPr>
            <p:ph type="title"/>
          </p:nvPr>
        </p:nvSpPr>
        <p:spPr>
          <a:xfrm>
            <a:off x="265500" y="-1675"/>
            <a:ext cx="4045200" cy="4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040" b="1"/>
              <a:t>Dataset N°1</a:t>
            </a:r>
            <a:endParaRPr sz="2040" b="1"/>
          </a:p>
        </p:txBody>
      </p:sp>
      <p:sp>
        <p:nvSpPr>
          <p:cNvPr id="1080" name="Google Shape;1080;p50"/>
          <p:cNvSpPr txBox="1">
            <a:spLocks noGrp="1"/>
          </p:cNvSpPr>
          <p:nvPr>
            <p:ph type="title"/>
          </p:nvPr>
        </p:nvSpPr>
        <p:spPr>
          <a:xfrm>
            <a:off x="4816375" y="0"/>
            <a:ext cx="4045200" cy="4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040" b="1">
                <a:solidFill>
                  <a:schemeClr val="lt1"/>
                </a:solidFill>
              </a:rPr>
              <a:t>Dataset N°2</a:t>
            </a:r>
            <a:endParaRPr sz="2040" b="1">
              <a:solidFill>
                <a:schemeClr val="lt1"/>
              </a:solidFill>
            </a:endParaRPr>
          </a:p>
        </p:txBody>
      </p:sp>
      <p:sp>
        <p:nvSpPr>
          <p:cNvPr id="1081" name="Google Shape;1081;p50"/>
          <p:cNvSpPr txBox="1">
            <a:spLocks noGrp="1"/>
          </p:cNvSpPr>
          <p:nvPr>
            <p:ph type="body" idx="2"/>
          </p:nvPr>
        </p:nvSpPr>
        <p:spPr>
          <a:xfrm>
            <a:off x="121450" y="763075"/>
            <a:ext cx="3961200" cy="1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Se registra 107.143 envíos C/R.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Se tiene 3.884.544 envíos S/R.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Se han eliminado 13,4% de los registros de envíos S/R.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082" name="Google Shape;1082;p50"/>
          <p:cNvPicPr preferRelativeResize="0"/>
          <p:nvPr/>
        </p:nvPicPr>
        <p:blipFill rotWithShape="1">
          <a:blip r:embed="rId3">
            <a:alphaModFix/>
          </a:blip>
          <a:srcRect l="8733" t="2760" r="11292" b="2046"/>
          <a:stretch/>
        </p:blipFill>
        <p:spPr>
          <a:xfrm>
            <a:off x="295400" y="2108900"/>
            <a:ext cx="3985400" cy="30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50"/>
          <p:cNvSpPr txBox="1">
            <a:spLocks noGrp="1"/>
          </p:cNvSpPr>
          <p:nvPr>
            <p:ph type="body" idx="2"/>
          </p:nvPr>
        </p:nvSpPr>
        <p:spPr>
          <a:xfrm>
            <a:off x="5054725" y="763075"/>
            <a:ext cx="3873300" cy="1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 registra 107.143 envíos C/R.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 tiene 2.391.926 envíos S/R.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 han eliminado 46,7%  de los registros de envíos S/R.</a:t>
            </a:r>
            <a:endParaRPr sz="1500"/>
          </a:p>
        </p:txBody>
      </p:sp>
      <p:pic>
        <p:nvPicPr>
          <p:cNvPr id="1084" name="Google Shape;1084;p50"/>
          <p:cNvPicPr preferRelativeResize="0"/>
          <p:nvPr/>
        </p:nvPicPr>
        <p:blipFill rotWithShape="1">
          <a:blip r:embed="rId4">
            <a:alphaModFix/>
          </a:blip>
          <a:srcRect l="12896" t="2885" r="8319" b="2183"/>
          <a:stretch/>
        </p:blipFill>
        <p:spPr>
          <a:xfrm>
            <a:off x="4973600" y="2032700"/>
            <a:ext cx="3961250" cy="29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51"/>
          <p:cNvSpPr txBox="1">
            <a:spLocks noGrp="1"/>
          </p:cNvSpPr>
          <p:nvPr>
            <p:ph type="body" idx="1"/>
          </p:nvPr>
        </p:nvSpPr>
        <p:spPr>
          <a:xfrm>
            <a:off x="235500" y="260175"/>
            <a:ext cx="57042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Transformación de Valores</a:t>
            </a:r>
            <a:endParaRPr dirty="0"/>
          </a:p>
        </p:txBody>
      </p:sp>
      <p:pic>
        <p:nvPicPr>
          <p:cNvPr id="1090" name="Google Shape;10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400" y="2604475"/>
            <a:ext cx="6291200" cy="76217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91" name="Google Shape;1091;p51"/>
          <p:cNvCxnSpPr>
            <a:endCxn id="1090" idx="0"/>
          </p:cNvCxnSpPr>
          <p:nvPr/>
        </p:nvCxnSpPr>
        <p:spPr>
          <a:xfrm>
            <a:off x="4238200" y="1873975"/>
            <a:ext cx="10800" cy="730500"/>
          </a:xfrm>
          <a:prstGeom prst="straightConnector1">
            <a:avLst/>
          </a:prstGeom>
          <a:noFill/>
          <a:ln w="38100" cap="flat" cmpd="sng">
            <a:solidFill>
              <a:srgbClr val="C9DAF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2" name="Google Shape;1092;p51"/>
          <p:cNvSpPr/>
          <p:nvPr/>
        </p:nvSpPr>
        <p:spPr>
          <a:xfrm>
            <a:off x="3263200" y="1269175"/>
            <a:ext cx="1971600" cy="681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Codificación de valores (STR to INT)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51"/>
          <p:cNvSpPr/>
          <p:nvPr/>
        </p:nvSpPr>
        <p:spPr>
          <a:xfrm>
            <a:off x="3214150" y="3988575"/>
            <a:ext cx="2058900" cy="681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Todos los valores normalizados, con rango entre 0 y 1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94" name="Google Shape;1094;p51"/>
          <p:cNvCxnSpPr>
            <a:stCxn id="1090" idx="2"/>
            <a:endCxn id="1093" idx="0"/>
          </p:cNvCxnSpPr>
          <p:nvPr/>
        </p:nvCxnSpPr>
        <p:spPr>
          <a:xfrm flipH="1">
            <a:off x="4243600" y="3366650"/>
            <a:ext cx="5400" cy="621900"/>
          </a:xfrm>
          <a:prstGeom prst="straightConnector1">
            <a:avLst/>
          </a:prstGeom>
          <a:noFill/>
          <a:ln w="38100" cap="flat" cmpd="sng">
            <a:solidFill>
              <a:srgbClr val="C9DAF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7" name="Google Shape;1097;p51"/>
          <p:cNvSpPr txBox="1">
            <a:spLocks noGrp="1"/>
          </p:cNvSpPr>
          <p:nvPr>
            <p:ph type="title"/>
          </p:nvPr>
        </p:nvSpPr>
        <p:spPr>
          <a:xfrm>
            <a:off x="5550175" y="3971475"/>
            <a:ext cx="3033000" cy="62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/>
              <a:t>x e y pertenece a [0,1]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6C28A133-F0BB-4FD5-9C35-6FC589F4B63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1425508" y="1132092"/>
            <a:ext cx="1035387" cy="1178878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F97598CE-9B39-4173-9F2C-C9BF0C584C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5781865" y="1049024"/>
            <a:ext cx="1035387" cy="117887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2"/>
          <p:cNvSpPr txBox="1">
            <a:spLocks noGrp="1"/>
          </p:cNvSpPr>
          <p:nvPr>
            <p:ph type="title"/>
          </p:nvPr>
        </p:nvSpPr>
        <p:spPr>
          <a:xfrm>
            <a:off x="284525" y="86675"/>
            <a:ext cx="4045200" cy="68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4000" b="1"/>
              <a:t>Inputs</a:t>
            </a:r>
            <a:endParaRPr sz="4000" b="1"/>
          </a:p>
        </p:txBody>
      </p:sp>
      <p:sp>
        <p:nvSpPr>
          <p:cNvPr id="1103" name="Google Shape;1103;p52"/>
          <p:cNvSpPr txBox="1">
            <a:spLocks noGrp="1"/>
          </p:cNvSpPr>
          <p:nvPr>
            <p:ph type="title"/>
          </p:nvPr>
        </p:nvSpPr>
        <p:spPr>
          <a:xfrm>
            <a:off x="4768850" y="273575"/>
            <a:ext cx="4045200" cy="4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4000" b="1">
                <a:solidFill>
                  <a:schemeClr val="lt1"/>
                </a:solidFill>
              </a:rPr>
              <a:t>Target</a:t>
            </a:r>
            <a:endParaRPr sz="4000" b="1">
              <a:solidFill>
                <a:schemeClr val="lt1"/>
              </a:solidFill>
            </a:endParaRPr>
          </a:p>
        </p:txBody>
      </p:sp>
      <p:sp>
        <p:nvSpPr>
          <p:cNvPr id="1104" name="Google Shape;1104;p52"/>
          <p:cNvSpPr/>
          <p:nvPr/>
        </p:nvSpPr>
        <p:spPr>
          <a:xfrm>
            <a:off x="5761988" y="1808400"/>
            <a:ext cx="2058900" cy="681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RESPONDIDA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52"/>
          <p:cNvSpPr/>
          <p:nvPr/>
        </p:nvSpPr>
        <p:spPr>
          <a:xfrm>
            <a:off x="2252163" y="2489400"/>
            <a:ext cx="1938600" cy="607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Segmentos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6" name="Google Shape;1106;p52"/>
          <p:cNvSpPr/>
          <p:nvPr/>
        </p:nvSpPr>
        <p:spPr>
          <a:xfrm>
            <a:off x="247450" y="3340700"/>
            <a:ext cx="1938600" cy="607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Subsegmentos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7" name="Google Shape;1107;p52"/>
          <p:cNvSpPr/>
          <p:nvPr/>
        </p:nvSpPr>
        <p:spPr>
          <a:xfrm>
            <a:off x="2252163" y="3340700"/>
            <a:ext cx="1938600" cy="607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Sexo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8" name="Google Shape;1108;p52"/>
          <p:cNvSpPr/>
          <p:nvPr/>
        </p:nvSpPr>
        <p:spPr>
          <a:xfrm>
            <a:off x="247450" y="4218675"/>
            <a:ext cx="1938600" cy="607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Agrupación de segmentos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9" name="Google Shape;1109;p52"/>
          <p:cNvSpPr/>
          <p:nvPr/>
        </p:nvSpPr>
        <p:spPr>
          <a:xfrm>
            <a:off x="2252163" y="4192000"/>
            <a:ext cx="1938600" cy="607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Edad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52"/>
          <p:cNvSpPr/>
          <p:nvPr/>
        </p:nvSpPr>
        <p:spPr>
          <a:xfrm>
            <a:off x="247456" y="2462725"/>
            <a:ext cx="1938600" cy="607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Carterizado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1" name="Google Shape;1111;p52"/>
          <p:cNvSpPr/>
          <p:nvPr/>
        </p:nvSpPr>
        <p:spPr>
          <a:xfrm>
            <a:off x="2290213" y="1712188"/>
            <a:ext cx="1938600" cy="607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Día de la semana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2" name="Google Shape;1112;p52"/>
          <p:cNvSpPr/>
          <p:nvPr/>
        </p:nvSpPr>
        <p:spPr>
          <a:xfrm>
            <a:off x="247456" y="1682075"/>
            <a:ext cx="1938600" cy="607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Hora de envío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52"/>
          <p:cNvSpPr/>
          <p:nvPr/>
        </p:nvSpPr>
        <p:spPr>
          <a:xfrm>
            <a:off x="2327288" y="912988"/>
            <a:ext cx="1938600" cy="607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Mes de envío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52"/>
          <p:cNvSpPr/>
          <p:nvPr/>
        </p:nvSpPr>
        <p:spPr>
          <a:xfrm>
            <a:off x="284531" y="882875"/>
            <a:ext cx="1938600" cy="607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Apertura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5" name="Google Shape;11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025" y="3088606"/>
            <a:ext cx="3722200" cy="14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53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089000" cy="3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MODELADO Y EVALUACIÓN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21" name="Google Shape;1121;p53"/>
          <p:cNvGrpSpPr/>
          <p:nvPr/>
        </p:nvGrpSpPr>
        <p:grpSpPr>
          <a:xfrm>
            <a:off x="4998483" y="1092720"/>
            <a:ext cx="3225005" cy="3096555"/>
            <a:chOff x="1926580" y="602477"/>
            <a:chExt cx="4456273" cy="4762466"/>
          </a:xfrm>
        </p:grpSpPr>
        <p:sp>
          <p:nvSpPr>
            <p:cNvPr id="1122" name="Google Shape;1122;p53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53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53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53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53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53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53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53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53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53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53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53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3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53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53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53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53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53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53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53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53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53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53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53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53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53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53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3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3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53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53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53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53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53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53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53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53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53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53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53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53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53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53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53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53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53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53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53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53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53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53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53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53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53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53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53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53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53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53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53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53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53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53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53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53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53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53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53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53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53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53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53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53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53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53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53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53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53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53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53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53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53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53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53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53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53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53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53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3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53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53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53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53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53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53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53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53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53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53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53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53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53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53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53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53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53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53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53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53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53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53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53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53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53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53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53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53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53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53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53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53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53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53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53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53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53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53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53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53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53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53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53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53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53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53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53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53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53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53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53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53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53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53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8" name="Google Shape;1268;p53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1269" name="Google Shape;1269;p5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5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5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5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5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74" name="Google Shape;1274;p53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53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54"/>
          <p:cNvSpPr txBox="1">
            <a:spLocks noGrp="1"/>
          </p:cNvSpPr>
          <p:nvPr>
            <p:ph type="title"/>
          </p:nvPr>
        </p:nvSpPr>
        <p:spPr>
          <a:xfrm>
            <a:off x="5997000" y="1105750"/>
            <a:ext cx="29760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 b="1"/>
              <a:t>Segmentación Data en Grupo de Entrenamiento y Evaluación</a:t>
            </a:r>
            <a:endParaRPr sz="2800" b="1"/>
          </a:p>
        </p:txBody>
      </p:sp>
      <p:graphicFrame>
        <p:nvGraphicFramePr>
          <p:cNvPr id="1281" name="Google Shape;1281;p54"/>
          <p:cNvGraphicFramePr/>
          <p:nvPr>
            <p:extLst>
              <p:ext uri="{D42A27DB-BD31-4B8C-83A1-F6EECF244321}">
                <p14:modId xmlns:p14="http://schemas.microsoft.com/office/powerpoint/2010/main" val="611454792"/>
              </p:ext>
            </p:extLst>
          </p:nvPr>
        </p:nvGraphicFramePr>
        <p:xfrm>
          <a:off x="365062" y="748356"/>
          <a:ext cx="5352831" cy="3152313"/>
        </p:xfrm>
        <a:graphic>
          <a:graphicData uri="http://schemas.openxmlformats.org/drawingml/2006/table">
            <a:tbl>
              <a:tblPr>
                <a:noFill/>
                <a:tableStyleId>{5FCF9F5F-B404-4944-9250-A00E38B7CB8B}</a:tableStyleId>
              </a:tblPr>
              <a:tblGrid>
                <a:gridCol w="1370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3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436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0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ENTRENAMIENTO</a:t>
                      </a:r>
                      <a:endParaRPr sz="10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EVALUACIÓN</a:t>
                      </a:r>
                      <a:endParaRPr sz="1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90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DESCRIPCIÓN</a:t>
                      </a:r>
                      <a:endParaRPr sz="10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5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N°1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5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N°2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5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N°1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5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N°2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34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Cantidad de envíos</a:t>
                      </a:r>
                      <a:endParaRPr sz="10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050">
                          <a:latin typeface="Roboto"/>
                          <a:ea typeface="Roboto"/>
                          <a:cs typeface="Roboto"/>
                          <a:sym typeface="Roboto"/>
                        </a:rPr>
                        <a:t>2.189.349</a:t>
                      </a:r>
                      <a:endParaRPr sz="10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05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1.520.840</a:t>
                      </a:r>
                      <a:endParaRPr sz="10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05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1.802.338</a:t>
                      </a:r>
                      <a:endParaRPr sz="10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Roboto"/>
                          <a:ea typeface="Roboto"/>
                          <a:cs typeface="Roboto"/>
                          <a:sym typeface="Roboto"/>
                        </a:rPr>
                        <a:t>978.229</a:t>
                      </a:r>
                      <a:endParaRPr sz="10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675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Porcentaje de partición</a:t>
                      </a:r>
                      <a:endParaRPr sz="10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050">
                          <a:latin typeface="Roboto"/>
                          <a:ea typeface="Roboto"/>
                          <a:cs typeface="Roboto"/>
                          <a:sym typeface="Roboto"/>
                        </a:rPr>
                        <a:t>54,85%</a:t>
                      </a:r>
                      <a:endParaRPr sz="10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050">
                          <a:latin typeface="Roboto"/>
                          <a:ea typeface="Roboto"/>
                          <a:cs typeface="Roboto"/>
                          <a:sym typeface="Roboto"/>
                        </a:rPr>
                        <a:t>60,86%</a:t>
                      </a:r>
                      <a:endParaRPr sz="10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050">
                          <a:latin typeface="Roboto"/>
                          <a:ea typeface="Roboto"/>
                          <a:cs typeface="Roboto"/>
                          <a:sym typeface="Roboto"/>
                        </a:rPr>
                        <a:t>45,15%</a:t>
                      </a:r>
                      <a:endParaRPr sz="10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050">
                          <a:latin typeface="Roboto"/>
                          <a:ea typeface="Roboto"/>
                          <a:cs typeface="Roboto"/>
                          <a:sym typeface="Roboto"/>
                        </a:rPr>
                        <a:t>39,14%</a:t>
                      </a:r>
                      <a:endParaRPr sz="10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75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Cantidad de envíos con respuesta</a:t>
                      </a:r>
                      <a:endParaRPr sz="10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050">
                          <a:latin typeface="Roboto"/>
                          <a:ea typeface="Roboto"/>
                          <a:cs typeface="Roboto"/>
                          <a:sym typeface="Roboto"/>
                        </a:rPr>
                        <a:t>56.944</a:t>
                      </a:r>
                      <a:endParaRPr sz="10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050">
                          <a:latin typeface="Roboto"/>
                          <a:ea typeface="Roboto"/>
                          <a:cs typeface="Roboto"/>
                          <a:sym typeface="Roboto"/>
                        </a:rPr>
                        <a:t>56.944</a:t>
                      </a:r>
                      <a:endParaRPr sz="10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050">
                          <a:latin typeface="Roboto"/>
                          <a:ea typeface="Roboto"/>
                          <a:cs typeface="Roboto"/>
                          <a:sym typeface="Roboto"/>
                        </a:rPr>
                        <a:t>50.199</a:t>
                      </a:r>
                      <a:endParaRPr sz="10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050">
                          <a:latin typeface="Roboto"/>
                          <a:ea typeface="Roboto"/>
                          <a:cs typeface="Roboto"/>
                          <a:sym typeface="Roboto"/>
                        </a:rPr>
                        <a:t>50.199</a:t>
                      </a:r>
                      <a:endParaRPr sz="10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18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Cantidad de envíos sin respuesta</a:t>
                      </a:r>
                      <a:endParaRPr sz="10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Roboto"/>
                          <a:ea typeface="Roboto"/>
                          <a:cs typeface="Roboto"/>
                          <a:sym typeface="Roboto"/>
                        </a:rPr>
                        <a:t>2.132.405</a:t>
                      </a:r>
                      <a:endParaRPr sz="10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1.463.896</a:t>
                      </a:r>
                      <a:endParaRPr sz="10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1.752.139</a:t>
                      </a:r>
                      <a:endParaRPr sz="10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978.229</a:t>
                      </a:r>
                      <a:endParaRPr sz="105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82" name="Google Shape;1282;p54"/>
          <p:cNvSpPr txBox="1">
            <a:spLocks noGrp="1"/>
          </p:cNvSpPr>
          <p:nvPr>
            <p:ph type="body" idx="1"/>
          </p:nvPr>
        </p:nvSpPr>
        <p:spPr>
          <a:xfrm>
            <a:off x="1468050" y="4134750"/>
            <a:ext cx="29280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“Los primeros 6 meses, son enviados a entrenar.”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Google Shape;1289;p55"/>
          <p:cNvPicPr preferRelativeResize="0"/>
          <p:nvPr/>
        </p:nvPicPr>
        <p:blipFill rotWithShape="1">
          <a:blip r:embed="rId3">
            <a:alphaModFix/>
          </a:blip>
          <a:srcRect r="1516"/>
          <a:stretch/>
        </p:blipFill>
        <p:spPr>
          <a:xfrm>
            <a:off x="171425" y="724200"/>
            <a:ext cx="4284828" cy="3386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1" name="Google Shape;1291;p55"/>
          <p:cNvCxnSpPr/>
          <p:nvPr/>
        </p:nvCxnSpPr>
        <p:spPr>
          <a:xfrm>
            <a:off x="3800279" y="3204425"/>
            <a:ext cx="0" cy="4278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2" name="Google Shape;1292;p55"/>
          <p:cNvSpPr txBox="1"/>
          <p:nvPr/>
        </p:nvSpPr>
        <p:spPr>
          <a:xfrm>
            <a:off x="3148979" y="3581125"/>
            <a:ext cx="1302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Y = [P1(X), P2(X)]</a:t>
            </a:r>
            <a:endParaRPr sz="1100" b="1">
              <a:solidFill>
                <a:schemeClr val="accent1"/>
              </a:solidFill>
            </a:endParaRPr>
          </a:p>
        </p:txBody>
      </p:sp>
      <p:sp>
        <p:nvSpPr>
          <p:cNvPr id="1294" name="Google Shape;1294;p55"/>
          <p:cNvSpPr txBox="1"/>
          <p:nvPr/>
        </p:nvSpPr>
        <p:spPr>
          <a:xfrm>
            <a:off x="3577029" y="1778625"/>
            <a:ext cx="54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 = 2</a:t>
            </a:r>
            <a:endParaRPr sz="1100" b="1">
              <a:solidFill>
                <a:schemeClr val="accent1"/>
              </a:solidFill>
            </a:endParaRPr>
          </a:p>
        </p:txBody>
      </p:sp>
      <p:sp>
        <p:nvSpPr>
          <p:cNvPr id="1296" name="Google Shape;1296;p55"/>
          <p:cNvSpPr txBox="1"/>
          <p:nvPr/>
        </p:nvSpPr>
        <p:spPr>
          <a:xfrm>
            <a:off x="3441179" y="2567725"/>
            <a:ext cx="718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Softmax</a:t>
            </a:r>
            <a:endParaRPr sz="1100" b="1">
              <a:solidFill>
                <a:schemeClr val="accent1"/>
              </a:solidFill>
            </a:endParaRPr>
          </a:p>
        </p:txBody>
      </p:sp>
      <p:sp>
        <p:nvSpPr>
          <p:cNvPr id="1297" name="Google Shape;1297;p55"/>
          <p:cNvSpPr txBox="1"/>
          <p:nvPr/>
        </p:nvSpPr>
        <p:spPr>
          <a:xfrm>
            <a:off x="1134529" y="3757625"/>
            <a:ext cx="632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 = 10</a:t>
            </a:r>
            <a:endParaRPr sz="1100" b="1">
              <a:solidFill>
                <a:schemeClr val="accent1"/>
              </a:solidFill>
            </a:endParaRPr>
          </a:p>
        </p:txBody>
      </p:sp>
      <p:sp>
        <p:nvSpPr>
          <p:cNvPr id="1298" name="Google Shape;1298;p55"/>
          <p:cNvSpPr txBox="1"/>
          <p:nvPr/>
        </p:nvSpPr>
        <p:spPr>
          <a:xfrm>
            <a:off x="1134529" y="4062425"/>
            <a:ext cx="632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RELU</a:t>
            </a:r>
            <a:endParaRPr sz="1100" b="1">
              <a:solidFill>
                <a:schemeClr val="accent1"/>
              </a:solidFill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63CDC67-295E-4DC1-BD00-A916A0C21C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s-CL" sz="3600" b="1" dirty="0"/>
              <a:t>Diseño de Arquitectura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56"/>
          <p:cNvSpPr/>
          <p:nvPr/>
        </p:nvSpPr>
        <p:spPr>
          <a:xfrm>
            <a:off x="0" y="0"/>
            <a:ext cx="9161700" cy="712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5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 b="1">
                <a:solidFill>
                  <a:schemeClr val="lt1"/>
                </a:solidFill>
              </a:rPr>
              <a:t>Parámetros de Arquitectura</a:t>
            </a:r>
            <a:endParaRPr sz="2800" b="1">
              <a:solidFill>
                <a:schemeClr val="lt1"/>
              </a:solidFill>
            </a:endParaRPr>
          </a:p>
        </p:txBody>
      </p:sp>
      <p:graphicFrame>
        <p:nvGraphicFramePr>
          <p:cNvPr id="1307" name="Google Shape;1307;p56"/>
          <p:cNvGraphicFramePr/>
          <p:nvPr>
            <p:extLst>
              <p:ext uri="{D42A27DB-BD31-4B8C-83A1-F6EECF244321}">
                <p14:modId xmlns:p14="http://schemas.microsoft.com/office/powerpoint/2010/main" val="1530120959"/>
              </p:ext>
            </p:extLst>
          </p:nvPr>
        </p:nvGraphicFramePr>
        <p:xfrm>
          <a:off x="57873" y="785249"/>
          <a:ext cx="2899352" cy="4287012"/>
        </p:xfrm>
        <a:graphic>
          <a:graphicData uri="http://schemas.openxmlformats.org/drawingml/2006/table">
            <a:tbl>
              <a:tblPr>
                <a:noFill/>
                <a:tableStyleId>{1F6FF1DC-74FA-44FE-8CC8-737FF67E7D77}</a:tableStyleId>
              </a:tblPr>
              <a:tblGrid>
                <a:gridCol w="1518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873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ESTANDAR</a:t>
                      </a:r>
                      <a:endParaRPr sz="1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9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Inicializador de Kernel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Normal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9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Épocas (Epoch)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1.000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6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Batch size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- 2.200 (Dataset N°1)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- 1.550 (Dataset N°2)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03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Early Stopping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 Monitor: Loss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 min_delta: 0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 patience: 5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6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Función de pérdida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Entropia Cruzada (Categorical)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6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Funciones de activación, capas ocultas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RELU, ELU, Softmax,  Sigmoid y Tanh 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25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Optimizadores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SGD, ADAM, Adamax y Adagrad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9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Cantidad de capas ocultas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Entre 2 y 7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77142021"/>
                  </a:ext>
                </a:extLst>
              </a:tr>
            </a:tbl>
          </a:graphicData>
        </a:graphic>
      </p:graphicFrame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79D2BCB0-8C76-461D-BA95-922AF6916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" r="-1" b="1296"/>
          <a:stretch/>
        </p:blipFill>
        <p:spPr>
          <a:xfrm>
            <a:off x="3055716" y="1215342"/>
            <a:ext cx="6030411" cy="33798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3" name="Google Shape;1313;p57"/>
          <p:cNvGraphicFramePr/>
          <p:nvPr/>
        </p:nvGraphicFramePr>
        <p:xfrm>
          <a:off x="187075" y="1397550"/>
          <a:ext cx="4949650" cy="2880330"/>
        </p:xfrm>
        <a:graphic>
          <a:graphicData uri="http://schemas.openxmlformats.org/drawingml/2006/table">
            <a:tbl>
              <a:tblPr>
                <a:noFill/>
                <a:tableStyleId>{1F6FF1DC-74FA-44FE-8CC8-737FF67E7D77}</a:tableStyleId>
              </a:tblPr>
              <a:tblGrid>
                <a:gridCol w="108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5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N° ARQUITECTURA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UTILIZADO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PROMEDIO PRECISIÓN (%)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DESV. ESTANDAR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PROMEDIO DE PÉRDIDA DE VALORES (%)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23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N°1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98,53%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0,002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3,37%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N°2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98,45%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0,003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2,66%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N°1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98,26%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0,001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2,73%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N°2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98,04%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0,003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2,77%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36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N°1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98,66%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0,000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3,25%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N°2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98,67%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0,001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3,10%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14" name="Google Shape;1314;p57"/>
          <p:cNvSpPr txBox="1">
            <a:spLocks noGrp="1"/>
          </p:cNvSpPr>
          <p:nvPr>
            <p:ph type="title"/>
          </p:nvPr>
        </p:nvSpPr>
        <p:spPr>
          <a:xfrm>
            <a:off x="187075" y="181502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Resultados de Evaluación de Modelos</a:t>
            </a:r>
            <a:endParaRPr b="1"/>
          </a:p>
        </p:txBody>
      </p:sp>
      <p:graphicFrame>
        <p:nvGraphicFramePr>
          <p:cNvPr id="1315" name="Google Shape;1315;p57"/>
          <p:cNvGraphicFramePr/>
          <p:nvPr>
            <p:extLst>
              <p:ext uri="{D42A27DB-BD31-4B8C-83A1-F6EECF244321}">
                <p14:modId xmlns:p14="http://schemas.microsoft.com/office/powerpoint/2010/main" val="2548035176"/>
              </p:ext>
            </p:extLst>
          </p:nvPr>
        </p:nvGraphicFramePr>
        <p:xfrm>
          <a:off x="5473599" y="832541"/>
          <a:ext cx="3576975" cy="3002040"/>
        </p:xfrm>
        <a:graphic>
          <a:graphicData uri="http://schemas.openxmlformats.org/drawingml/2006/table">
            <a:tbl>
              <a:tblPr>
                <a:noFill/>
                <a:tableStyleId>{5FCF9F5F-B404-4944-9250-A00E38B7CB8B}</a:tableStyleId>
              </a:tblPr>
              <a:tblGrid>
                <a:gridCol w="97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1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Arquitectura 23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ITEMS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DESCRIPCIÓN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N° DE NEURONAS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FUNCIÓN DE ACTIVACIÓN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CAPAS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Entrada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relu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Capa oculta 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sigmoid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Capa oculta 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relu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Salida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softmax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PARÁMETROS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Optimizador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ADAM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9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95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Función de pérdida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Entropía cruzada</a:t>
                      </a:r>
                      <a:endParaRPr sz="9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0" name="Google Shape;1320;p58"/>
          <p:cNvGraphicFramePr/>
          <p:nvPr>
            <p:extLst>
              <p:ext uri="{D42A27DB-BD31-4B8C-83A1-F6EECF244321}">
                <p14:modId xmlns:p14="http://schemas.microsoft.com/office/powerpoint/2010/main" val="1648892788"/>
              </p:ext>
            </p:extLst>
          </p:nvPr>
        </p:nvGraphicFramePr>
        <p:xfrm>
          <a:off x="4919241" y="265138"/>
          <a:ext cx="3629409" cy="4464940"/>
        </p:xfrm>
        <a:graphic>
          <a:graphicData uri="http://schemas.openxmlformats.org/drawingml/2006/table">
            <a:tbl>
              <a:tblPr>
                <a:noFill/>
                <a:tableStyleId>{5FCF9F5F-B404-4944-9250-A00E38B7CB8B}</a:tableStyleId>
              </a:tblPr>
              <a:tblGrid>
                <a:gridCol w="1007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1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Arquitectura 36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ITEMS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DESCRIPCIÓN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N° DE NEURONAS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FUNCIÓN DE ACTIVACIÓN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9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CAPAS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Entrada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relu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Capa oculta 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sigmoid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Capa oculta 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55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elu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Capa oculta 3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75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relu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Capa oculta 4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tanh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Capa oculta 5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relu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Capa oculta 6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35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sigmoid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Capa oculta 7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elu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Salida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softmax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PARÁMETROS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Optimizador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ADAM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9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95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Función de pérdida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Entropía cruzada</a:t>
                      </a:r>
                      <a:endParaRPr sz="9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321" name="Google Shape;1321;p58"/>
          <p:cNvSpPr/>
          <p:nvPr/>
        </p:nvSpPr>
        <p:spPr>
          <a:xfrm>
            <a:off x="0" y="5035325"/>
            <a:ext cx="9161700" cy="173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22" name="Google Shape;1322;p58"/>
          <p:cNvGraphicFramePr/>
          <p:nvPr>
            <p:extLst>
              <p:ext uri="{D42A27DB-BD31-4B8C-83A1-F6EECF244321}">
                <p14:modId xmlns:p14="http://schemas.microsoft.com/office/powerpoint/2010/main" val="2605295204"/>
              </p:ext>
            </p:extLst>
          </p:nvPr>
        </p:nvGraphicFramePr>
        <p:xfrm>
          <a:off x="810228" y="725163"/>
          <a:ext cx="3570422" cy="3504900"/>
        </p:xfrm>
        <a:graphic>
          <a:graphicData uri="http://schemas.openxmlformats.org/drawingml/2006/table">
            <a:tbl>
              <a:tblPr>
                <a:noFill/>
                <a:tableStyleId>{5FCF9F5F-B404-4944-9250-A00E38B7CB8B}</a:tableStyleId>
              </a:tblPr>
              <a:tblGrid>
                <a:gridCol w="959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Arquitectura 27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ITEMS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DESCRIPCIÓN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N° DE NEURONAS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FUNCIÓN DE ACTIVACIÓN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CAPAS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Entrada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relu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Capa oculta 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relu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Capa oculta 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sigmoid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Capa oculta 3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relu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Capa oculta 4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sigmoid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Salida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softmax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PARÁMETROS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Optimizador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SGD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9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95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Función de pérdida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Entropía cruzada</a:t>
                      </a:r>
                      <a:endParaRPr sz="9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61"/>
          <p:cNvSpPr/>
          <p:nvPr/>
        </p:nvSpPr>
        <p:spPr>
          <a:xfrm>
            <a:off x="0" y="0"/>
            <a:ext cx="9161700" cy="712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61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Validación de Modelos, Matriz de Confusión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51" name="Google Shape;1351;p61"/>
          <p:cNvSpPr txBox="1">
            <a:spLocks noGrp="1"/>
          </p:cNvSpPr>
          <p:nvPr>
            <p:ph type="title" idx="4294967295"/>
          </p:nvPr>
        </p:nvSpPr>
        <p:spPr>
          <a:xfrm>
            <a:off x="7282800" y="4180125"/>
            <a:ext cx="18612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1250"/>
              <a:buNone/>
            </a:pPr>
            <a:r>
              <a:rPr lang="en" sz="2400" b="1"/>
              <a:t>Arquitectura N° 36</a:t>
            </a:r>
            <a:endParaRPr sz="2400" b="1"/>
          </a:p>
        </p:txBody>
      </p:sp>
      <p:sp>
        <p:nvSpPr>
          <p:cNvPr id="1352" name="Google Shape;1352;p61"/>
          <p:cNvSpPr txBox="1"/>
          <p:nvPr/>
        </p:nvSpPr>
        <p:spPr>
          <a:xfrm>
            <a:off x="0" y="4123400"/>
            <a:ext cx="3511704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69,94% coinciden con los valores objetivos reales.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Los otros 30,06% restantes, se produjeron errores.</a:t>
            </a:r>
            <a:endParaRPr sz="1300"/>
          </a:p>
        </p:txBody>
      </p:sp>
      <p:sp>
        <p:nvSpPr>
          <p:cNvPr id="1353" name="Google Shape;1353;p61"/>
          <p:cNvSpPr txBox="1"/>
          <p:nvPr/>
        </p:nvSpPr>
        <p:spPr>
          <a:xfrm>
            <a:off x="3950325" y="4123400"/>
            <a:ext cx="3666300" cy="1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70,01% coinciden con los valores objetivos reales.</a:t>
            </a:r>
            <a:endParaRPr sz="13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Los otros 29,99% restantes, se produjeron errores.</a:t>
            </a:r>
            <a:endParaRPr sz="1300" dirty="0"/>
          </a:p>
        </p:txBody>
      </p:sp>
      <p:pic>
        <p:nvPicPr>
          <p:cNvPr id="1354" name="Google Shape;135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796" y="2099400"/>
            <a:ext cx="1230200" cy="12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61"/>
          <p:cNvPicPr preferRelativeResize="0"/>
          <p:nvPr/>
        </p:nvPicPr>
        <p:blipFill rotWithShape="1">
          <a:blip r:embed="rId4">
            <a:alphaModFix/>
          </a:blip>
          <a:srcRect t="3344"/>
          <a:stretch/>
        </p:blipFill>
        <p:spPr>
          <a:xfrm>
            <a:off x="0" y="712800"/>
            <a:ext cx="7862272" cy="34673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311700" y="2826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son Redes Neuronales Artificiales?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116325" y="1179999"/>
            <a:ext cx="3587573" cy="3680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Son un conjunto de neuronas conectadas entre sí y que trabajan en conjunto, sin que haya una tarea concreta para cada una. </a:t>
            </a:r>
            <a:endParaRPr sz="14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Está conformado por capas de entrada, ocultas y salidas.</a:t>
            </a:r>
            <a:endParaRPr sz="14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Sus parámetros de entrenamiento son: Número de neuronas (n), Épocas, Batch Size, función de activación, de pérdida y optimizador</a:t>
            </a:r>
            <a:endParaRPr sz="1400"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025" y="1170596"/>
            <a:ext cx="5237650" cy="27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62"/>
          <p:cNvSpPr txBox="1">
            <a:spLocks noGrp="1"/>
          </p:cNvSpPr>
          <p:nvPr>
            <p:ph type="ctrTitle"/>
          </p:nvPr>
        </p:nvSpPr>
        <p:spPr>
          <a:xfrm>
            <a:off x="178850" y="175025"/>
            <a:ext cx="81174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Prototipo</a:t>
            </a:r>
            <a:endParaRPr/>
          </a:p>
        </p:txBody>
      </p:sp>
      <p:pic>
        <p:nvPicPr>
          <p:cNvPr id="1361" name="Google Shape;1361;p62"/>
          <p:cNvPicPr preferRelativeResize="0"/>
          <p:nvPr/>
        </p:nvPicPr>
        <p:blipFill rotWithShape="1">
          <a:blip r:embed="rId3">
            <a:alphaModFix/>
          </a:blip>
          <a:srcRect t="15569" r="20470"/>
          <a:stretch/>
        </p:blipFill>
        <p:spPr>
          <a:xfrm>
            <a:off x="28575" y="1357850"/>
            <a:ext cx="5516600" cy="32933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362" name="Google Shape;1362;p62"/>
          <p:cNvCxnSpPr>
            <a:stCxn id="1361" idx="0"/>
            <a:endCxn id="1363" idx="0"/>
          </p:cNvCxnSpPr>
          <p:nvPr/>
        </p:nvCxnSpPr>
        <p:spPr>
          <a:xfrm rot="-5400000">
            <a:off x="4898425" y="-1097800"/>
            <a:ext cx="344100" cy="4567200"/>
          </a:xfrm>
          <a:prstGeom prst="curvedConnector3">
            <a:avLst>
              <a:gd name="adj1" fmla="val 298213"/>
            </a:avLst>
          </a:prstGeom>
          <a:noFill/>
          <a:ln w="38100" cap="flat" cmpd="sng">
            <a:solidFill>
              <a:srgbClr val="EDEDED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63" name="Google Shape;136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225" y="1013825"/>
            <a:ext cx="3579775" cy="4123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64"/>
          <p:cNvSpPr txBox="1">
            <a:spLocks noGrp="1"/>
          </p:cNvSpPr>
          <p:nvPr>
            <p:ph type="title" idx="4294967295"/>
          </p:nvPr>
        </p:nvSpPr>
        <p:spPr>
          <a:xfrm>
            <a:off x="149800" y="3810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RESULTADOS DE PREDICCIONES EN PROTOTIPO</a:t>
            </a:r>
            <a:endParaRPr b="1"/>
          </a:p>
        </p:txBody>
      </p:sp>
      <p:graphicFrame>
        <p:nvGraphicFramePr>
          <p:cNvPr id="1377" name="Google Shape;1377;p64"/>
          <p:cNvGraphicFramePr/>
          <p:nvPr/>
        </p:nvGraphicFramePr>
        <p:xfrm>
          <a:off x="400625" y="1144900"/>
          <a:ext cx="7907150" cy="3061125"/>
        </p:xfrm>
        <a:graphic>
          <a:graphicData uri="http://schemas.openxmlformats.org/drawingml/2006/table">
            <a:tbl>
              <a:tblPr>
                <a:noFill/>
                <a:tableStyleId>{5FCF9F5F-B404-4944-9250-A00E38B7CB8B}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9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3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3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34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N° 1</a:t>
                      </a:r>
                      <a:endParaRPr sz="10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N°2</a:t>
                      </a:r>
                      <a:endParaRPr sz="10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N°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NOMBRE DEL MODELO (.h5)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RESPUESTAS PREDECIDAS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PRECISIÓN DE PREDICCIÓN (%)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ERROR DE PREDICCIÓN (%)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RESPUESTAS PREDECIDAS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PRECISIÓN DE RESULTADO (%)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ERROR DE PREDICCIÓN (%)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Red23_D1S2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110.620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96,75%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3,25%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108.800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98,45%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1,55%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Red23_D2S2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123.633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84,61%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15,39%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121.771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86,35%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13,65%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Red27_D1S2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92.344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86,19%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13,81%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91.041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84,97%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15,03%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Red27_D2S2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85.894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80,17%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19,83%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84.748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79,10%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20,90%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Red36_D1S2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108.173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99,04%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0,96%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106.627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99,52%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0,48%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Red36_D2S2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93.360</a:t>
                      </a:r>
                      <a:endParaRPr sz="9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87,14%</a:t>
                      </a:r>
                      <a:endParaRPr sz="9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12,86%</a:t>
                      </a:r>
                      <a:endParaRPr sz="9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92.538</a:t>
                      </a:r>
                      <a:endParaRPr sz="9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86,37%</a:t>
                      </a:r>
                      <a:endParaRPr sz="9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13,63%</a:t>
                      </a:r>
                      <a:endParaRPr sz="9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78" name="Google Shape;1378;p64"/>
          <p:cNvSpPr/>
          <p:nvPr/>
        </p:nvSpPr>
        <p:spPr>
          <a:xfrm>
            <a:off x="0" y="5035325"/>
            <a:ext cx="9161700" cy="173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64"/>
          <p:cNvSpPr/>
          <p:nvPr/>
        </p:nvSpPr>
        <p:spPr>
          <a:xfrm>
            <a:off x="0" y="6125"/>
            <a:ext cx="9161700" cy="173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1060;p48">
            <a:extLst>
              <a:ext uri="{FF2B5EF4-FFF2-40B4-BE49-F238E27FC236}">
                <a16:creationId xmlns:a16="http://schemas.microsoft.com/office/drawing/2014/main" id="{5263CCA5-8F1E-49E2-9AE1-5DC93A7712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355015" y="3461439"/>
            <a:ext cx="776719" cy="752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65"/>
          <p:cNvSpPr/>
          <p:nvPr/>
        </p:nvSpPr>
        <p:spPr>
          <a:xfrm>
            <a:off x="5993300" y="0"/>
            <a:ext cx="3168300" cy="5143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65"/>
          <p:cNvSpPr txBox="1">
            <a:spLocks noGrp="1"/>
          </p:cNvSpPr>
          <p:nvPr>
            <p:ph type="title" idx="4294967295"/>
          </p:nvPr>
        </p:nvSpPr>
        <p:spPr>
          <a:xfrm>
            <a:off x="5993300" y="621225"/>
            <a:ext cx="3109800" cy="15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70" b="1">
                <a:solidFill>
                  <a:schemeClr val="lt1"/>
                </a:solidFill>
              </a:rPr>
              <a:t>Resultado de predicción horaria de Modelo Red36_D1S2, dataset N°2 usado</a:t>
            </a:r>
            <a:endParaRPr sz="2270" b="1">
              <a:solidFill>
                <a:schemeClr val="lt1"/>
              </a:solidFill>
            </a:endParaRPr>
          </a:p>
        </p:txBody>
      </p:sp>
      <p:pic>
        <p:nvPicPr>
          <p:cNvPr id="1386" name="Google Shape;138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6825" y="2617775"/>
            <a:ext cx="2297126" cy="2297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87" name="Google Shape;1387;p65"/>
          <p:cNvGraphicFramePr/>
          <p:nvPr/>
        </p:nvGraphicFramePr>
        <p:xfrm>
          <a:off x="199975" y="200250"/>
          <a:ext cx="5640400" cy="4800150"/>
        </p:xfrm>
        <a:graphic>
          <a:graphicData uri="http://schemas.openxmlformats.org/drawingml/2006/table">
            <a:tbl>
              <a:tblPr>
                <a:noFill/>
                <a:tableStyleId>{5FCF9F5F-B404-4944-9250-A00E38B7CB8B}</a:tableStyleId>
              </a:tblPr>
              <a:tblGrid>
                <a:gridCol w="75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6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2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HORA/DÍA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LUNES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MARTES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MIERCOLES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JUEVES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VIERNES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SÁBADO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DOMINGO</a:t>
                      </a:r>
                      <a:endParaRPr sz="9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787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842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972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1.009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8E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824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694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527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944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1.018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1.166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1.222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8E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990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833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629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972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1.055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1.203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1.259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8E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1.027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861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657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1.055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1.138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1.305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1.360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1.110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925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703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916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990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1.129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1.175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8E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962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805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611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990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1.064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1.222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1.277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8E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1.036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870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666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916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981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1.129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1.175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8E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962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805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611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981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1.055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1.212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1.259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8E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1.027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861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657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972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1.055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1.203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1.259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8E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1.027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861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657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1.009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1.092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1.249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1.305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8E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1.064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888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676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916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990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1.138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1.184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8E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972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814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620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981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1.055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1.212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1.268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8E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1.027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861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657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925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999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1.147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1.203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8E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972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814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620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21</a:t>
                      </a:r>
                      <a:endParaRPr sz="9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472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518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592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620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8E5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500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416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324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6" name="Google Shape;1002;p42">
            <a:extLst>
              <a:ext uri="{FF2B5EF4-FFF2-40B4-BE49-F238E27FC236}">
                <a16:creationId xmlns:a16="http://schemas.microsoft.com/office/drawing/2014/main" id="{D546D5B3-0331-42CA-BDA7-E9E3113FB3C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212" y="1467200"/>
            <a:ext cx="763126" cy="3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6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089000" cy="3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CONCLUSIONES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393" name="Google Shape;1393;p66"/>
          <p:cNvGrpSpPr/>
          <p:nvPr/>
        </p:nvGrpSpPr>
        <p:grpSpPr>
          <a:xfrm>
            <a:off x="4884219" y="1150859"/>
            <a:ext cx="2853409" cy="3200399"/>
            <a:chOff x="2181300" y="231400"/>
            <a:chExt cx="4262637" cy="4762499"/>
          </a:xfrm>
        </p:grpSpPr>
        <p:sp>
          <p:nvSpPr>
            <p:cNvPr id="1394" name="Google Shape;1394;p66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66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66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66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66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66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66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66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66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66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66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66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66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66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66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66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66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66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66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66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66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66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66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66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66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66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66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66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66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66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66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66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66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66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66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66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66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66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32" name="Google Shape;1432;p66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433" name="Google Shape;1433;p66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66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66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66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66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p66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66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66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66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66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66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66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66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66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66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66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66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0" name="Google Shape;1450;p66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451" name="Google Shape;1451;p66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66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66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66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66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66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66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66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66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66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66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66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66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66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66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66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7" name="Google Shape;1467;p66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468" name="Google Shape;1468;p66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66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66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p66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66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66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66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66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66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66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66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66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66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66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66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66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4" name="Google Shape;1484;p66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485" name="Google Shape;1485;p66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66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66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66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66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66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66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66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66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66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66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66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66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66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66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66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1" name="Google Shape;1501;p66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502" name="Google Shape;1502;p66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66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66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66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66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66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66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66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66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66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66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66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66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66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66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66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8" name="Google Shape;1518;p66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519" name="Google Shape;1519;p66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66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66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66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66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66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66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66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66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66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66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66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66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66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66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66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66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6" name="Google Shape;1536;p66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537" name="Google Shape;1537;p66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66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66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66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66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66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66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66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66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66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66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66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66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66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66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66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3" name="Google Shape;1553;p66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554" name="Google Shape;1554;p66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66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66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66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66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66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66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66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66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66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66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66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66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66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66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66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66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71" name="Google Shape;1571;p66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66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66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66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66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66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66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66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66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66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66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66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66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66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66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66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66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66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66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66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66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66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66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66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66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66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66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66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66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66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67"/>
          <p:cNvSpPr txBox="1">
            <a:spLocks noGrp="1"/>
          </p:cNvSpPr>
          <p:nvPr>
            <p:ph type="body" idx="1"/>
          </p:nvPr>
        </p:nvSpPr>
        <p:spPr>
          <a:xfrm>
            <a:off x="54900" y="191325"/>
            <a:ext cx="5229000" cy="45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Se logró identificar el horario y día donde se retiene una mayor cantidad de respuestas, esto al realizar todas las etapas del CRISP-DM.</a:t>
            </a:r>
            <a:endParaRPr sz="15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Se identificó 3 arquitectura (6 modelos), ya que presentan una precision alta y estable como también un bajo porcentaje de pérdida.</a:t>
            </a:r>
            <a:endParaRPr sz="15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Al comparar entre datos de la variable objetivo real y predicha, en los 6 modelos. la arquitectura n°36 ha tenido una mayor cercanía entre ambos.</a:t>
            </a:r>
            <a:endParaRPr sz="15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Esta arquitectura alcanza el 70% de coincidencias de los datos reales, por lo que aún se requiere una mejora en la generación del modelo. Dado esto, se rechaza la hipótesis propuesta.</a:t>
            </a:r>
            <a:endParaRPr sz="1700"/>
          </a:p>
        </p:txBody>
      </p:sp>
      <p:pic>
        <p:nvPicPr>
          <p:cNvPr id="1606" name="Google Shape;16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200" y="152400"/>
            <a:ext cx="3317400" cy="33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68"/>
          <p:cNvSpPr txBox="1">
            <a:spLocks noGrp="1"/>
          </p:cNvSpPr>
          <p:nvPr>
            <p:ph type="body" idx="2"/>
          </p:nvPr>
        </p:nvSpPr>
        <p:spPr>
          <a:xfrm>
            <a:off x="4939500" y="201000"/>
            <a:ext cx="3837000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/>
              <a:t>PARA FUTUROS TRABAJOS DE ESTE PROYECTO</a:t>
            </a:r>
            <a:endParaRPr sz="2000" b="1"/>
          </a:p>
        </p:txBody>
      </p:sp>
      <p:pic>
        <p:nvPicPr>
          <p:cNvPr id="1612" name="Google Shape;16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0" y="1647300"/>
            <a:ext cx="3810000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p68"/>
          <p:cNvSpPr txBox="1"/>
          <p:nvPr/>
        </p:nvSpPr>
        <p:spPr>
          <a:xfrm>
            <a:off x="93125" y="26900"/>
            <a:ext cx="4324200" cy="50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Este proyecto se puede seguir con su desarrollo, haciendo uso de la misma metodología (CRISP-DM), para aplicarla en una nueva problemática y/o mejorar las soluciones planteadas.</a:t>
            </a:r>
            <a:endParaRPr sz="1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Para el caso de las redes neuronales modeladas, estas pueden ser mejoradas realizando nuevos ajustes en sus diferentes parámetros y capas ocultas.</a:t>
            </a:r>
            <a:endParaRPr sz="1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En cuanto al desarrollo del prototipo, este se puede seguir mejorando, agregando diferentes funcionalidades.</a:t>
            </a:r>
            <a:endParaRPr sz="1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Google Shape;162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089000" cy="3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COMPRENSIÓN DE NEGOCIO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88" name="Google Shape;188;p21"/>
          <p:cNvGrpSpPr/>
          <p:nvPr/>
        </p:nvGrpSpPr>
        <p:grpSpPr>
          <a:xfrm>
            <a:off x="4998428" y="1143084"/>
            <a:ext cx="3133836" cy="3065511"/>
            <a:chOff x="2473900" y="225896"/>
            <a:chExt cx="3899746" cy="4762328"/>
          </a:xfrm>
        </p:grpSpPr>
        <p:sp>
          <p:nvSpPr>
            <p:cNvPr id="189" name="Google Shape;189;p21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7" name="Google Shape;247;p21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248" name="Google Shape;248;p21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21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21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21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21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21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21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21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21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21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21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21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21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21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21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21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21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21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21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21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8" name="Google Shape;268;p21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1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1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1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1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1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1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del problema</a:t>
            </a:r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body" idx="1"/>
          </p:nvPr>
        </p:nvSpPr>
        <p:spPr>
          <a:xfrm>
            <a:off x="188450" y="1274400"/>
            <a:ext cx="5002500" cy="3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 empresas realizan encuestas para obtener informaciones relevantes de los contactos, utilizando la técnica de CAWI.  La falta de respuesta, hace que sea un problema permanente, cuyas principales razones son:</a:t>
            </a:r>
            <a:endParaRPr dirty="0"/>
          </a:p>
          <a:p>
            <a:pPr marL="457200" lvl="0" indent="-334327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Las personas no se encuentran disponible en el horario en que se las enviaron.</a:t>
            </a:r>
          </a:p>
          <a:p>
            <a:pPr marL="122873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 sz="100" dirty="0"/>
          </a:p>
          <a:p>
            <a:pPr marL="457200" lvl="0" indent="-33432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Las personas están desmotivadas, no desean responder o se les han olvidado al postergarlo.</a:t>
            </a:r>
            <a:endParaRPr dirty="0"/>
          </a:p>
        </p:txBody>
      </p:sp>
      <p:pic>
        <p:nvPicPr>
          <p:cNvPr id="292" name="Google Shape;2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350" y="1170200"/>
            <a:ext cx="3648250" cy="25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>
            <a:spLocks noGrp="1"/>
          </p:cNvSpPr>
          <p:nvPr>
            <p:ph type="title"/>
          </p:nvPr>
        </p:nvSpPr>
        <p:spPr>
          <a:xfrm>
            <a:off x="311700" y="3629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Consecuencias</a:t>
            </a:r>
            <a:endParaRPr b="1"/>
          </a:p>
        </p:txBody>
      </p:sp>
      <p:sp>
        <p:nvSpPr>
          <p:cNvPr id="298" name="Google Shape;298;p23"/>
          <p:cNvSpPr txBox="1"/>
          <p:nvPr/>
        </p:nvSpPr>
        <p:spPr>
          <a:xfrm>
            <a:off x="7130825" y="3091250"/>
            <a:ext cx="1734600" cy="431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Costo adicional</a:t>
            </a:r>
            <a:endParaRPr sz="1600"/>
          </a:p>
        </p:txBody>
      </p:sp>
      <p:sp>
        <p:nvSpPr>
          <p:cNvPr id="299" name="Google Shape;299;p23"/>
          <p:cNvSpPr txBox="1"/>
          <p:nvPr/>
        </p:nvSpPr>
        <p:spPr>
          <a:xfrm>
            <a:off x="5152750" y="3040625"/>
            <a:ext cx="1620300" cy="714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Pérdida de tiempo</a:t>
            </a:r>
            <a:endParaRPr sz="1600"/>
          </a:p>
        </p:txBody>
      </p:sp>
      <p:sp>
        <p:nvSpPr>
          <p:cNvPr id="300" name="Google Shape;300;p23"/>
          <p:cNvSpPr txBox="1"/>
          <p:nvPr/>
        </p:nvSpPr>
        <p:spPr>
          <a:xfrm>
            <a:off x="2753575" y="3730125"/>
            <a:ext cx="1979100" cy="714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Molestias de los contactos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23"/>
          <p:cNvSpPr txBox="1"/>
          <p:nvPr/>
        </p:nvSpPr>
        <p:spPr>
          <a:xfrm>
            <a:off x="320200" y="3754650"/>
            <a:ext cx="2039700" cy="714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Falta de retroalimentación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2" name="Google Shape;3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00" y="1420650"/>
            <a:ext cx="1997375" cy="2309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3" name="Google Shape;303;p23"/>
          <p:cNvPicPr preferRelativeResize="0"/>
          <p:nvPr/>
        </p:nvPicPr>
        <p:blipFill rotWithShape="1">
          <a:blip r:embed="rId4">
            <a:alphaModFix/>
          </a:blip>
          <a:srcRect t="6838"/>
          <a:stretch/>
        </p:blipFill>
        <p:spPr>
          <a:xfrm>
            <a:off x="320200" y="1445450"/>
            <a:ext cx="2039875" cy="2309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4" name="Google Shape;304;p23"/>
          <p:cNvPicPr preferRelativeResize="0"/>
          <p:nvPr/>
        </p:nvPicPr>
        <p:blipFill rotWithShape="1">
          <a:blip r:embed="rId5">
            <a:alphaModFix/>
          </a:blip>
          <a:srcRect t="4671"/>
          <a:stretch/>
        </p:blipFill>
        <p:spPr>
          <a:xfrm>
            <a:off x="7130825" y="1437710"/>
            <a:ext cx="1734600" cy="165354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5" name="Google Shape;30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2750" y="1420325"/>
            <a:ext cx="1620301" cy="16203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 txBox="1">
            <a:spLocks noGrp="1"/>
          </p:cNvSpPr>
          <p:nvPr>
            <p:ph type="title"/>
          </p:nvPr>
        </p:nvSpPr>
        <p:spPr>
          <a:xfrm>
            <a:off x="4908150" y="657225"/>
            <a:ext cx="4045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750" b="1">
                <a:solidFill>
                  <a:schemeClr val="lt1"/>
                </a:solidFill>
              </a:rPr>
              <a:t>Solución Propuesta</a:t>
            </a:r>
            <a:endParaRPr sz="2750" b="1">
              <a:solidFill>
                <a:schemeClr val="lt1"/>
              </a:solidFill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600" y="1426950"/>
            <a:ext cx="2826300" cy="2826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p24"/>
          <p:cNvSpPr txBox="1"/>
          <p:nvPr/>
        </p:nvSpPr>
        <p:spPr>
          <a:xfrm>
            <a:off x="9525" y="103100"/>
            <a:ext cx="4341300" cy="50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2434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●"/>
            </a:pPr>
            <a:r>
              <a:rPr lang="en" sz="1629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Para mejorar la eficiencia de operaciones en los encuestadores, se requiere conocimientos sobre si las personas responderán o no las encuestas.</a:t>
            </a:r>
            <a:endParaRPr sz="1629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434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●"/>
            </a:pPr>
            <a:r>
              <a:rPr lang="en" sz="1629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Para adquirir este conocimiento, se propone un modelo predictivo que permita estimar si una persona responda una encuesta, utilizando técnica de CAWI, en un determinado horario.</a:t>
            </a:r>
            <a:endParaRPr sz="1629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434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●"/>
            </a:pPr>
            <a:r>
              <a:rPr lang="en" sz="1629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Este modelo es desarrollado mediante técnicas de redes neuronales artificiales, utilizando datos de Sendinblue, base de datos de respuesta y Universo Cliente que fueron proporcionados por la empresa “Activa Research”.</a:t>
            </a:r>
            <a:endParaRPr sz="1629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434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●"/>
            </a:pPr>
            <a:r>
              <a:rPr lang="en" sz="1629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El éxito de esta solución permite tomar medidas para disminuir los costos, intentos de contactabilidad, evitar pérdida de tiempo y molestias en los contactos.</a:t>
            </a:r>
            <a:endParaRPr sz="1629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"/>
          <p:cNvSpPr txBox="1">
            <a:spLocks noGrp="1"/>
          </p:cNvSpPr>
          <p:nvPr>
            <p:ph type="title"/>
          </p:nvPr>
        </p:nvSpPr>
        <p:spPr>
          <a:xfrm>
            <a:off x="2305649" y="539507"/>
            <a:ext cx="453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Objetivo General</a:t>
            </a:r>
            <a:endParaRPr sz="3600"/>
          </a:p>
        </p:txBody>
      </p:sp>
      <p:sp>
        <p:nvSpPr>
          <p:cNvPr id="318" name="Google Shape;318;p25"/>
          <p:cNvSpPr txBox="1">
            <a:spLocks noGrp="1"/>
          </p:cNvSpPr>
          <p:nvPr>
            <p:ph type="body" idx="1"/>
          </p:nvPr>
        </p:nvSpPr>
        <p:spPr>
          <a:xfrm>
            <a:off x="439790" y="1412112"/>
            <a:ext cx="8264419" cy="1920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/>
              <a:t>Desarrollar modelos predictivos de contactabilidad, con capacidad de predicción de horarios efectivos para responder encuestas, a través de la técnica de CAWI, con el objeto de mejorar la eficiencia de operaciones mediante el aumento de la tasa de contactabilidad.</a:t>
            </a:r>
            <a:endParaRPr sz="1600" dirty="0"/>
          </a:p>
        </p:txBody>
      </p:sp>
      <p:pic>
        <p:nvPicPr>
          <p:cNvPr id="319" name="Google Shape;3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972" y="3319263"/>
            <a:ext cx="2606054" cy="1824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2520</Words>
  <Application>Microsoft Office PowerPoint</Application>
  <PresentationFormat>Presentación en pantalla (16:9)</PresentationFormat>
  <Paragraphs>739</Paragraphs>
  <Slides>46</Slides>
  <Notes>45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46</vt:i4>
      </vt:variant>
    </vt:vector>
  </HeadingPairs>
  <TitlesOfParts>
    <vt:vector size="56" baseType="lpstr">
      <vt:lpstr>Proxima Nova</vt:lpstr>
      <vt:lpstr>Roboto</vt:lpstr>
      <vt:lpstr>Calibri</vt:lpstr>
      <vt:lpstr>Raleway SemiBold</vt:lpstr>
      <vt:lpstr>Barlow Light</vt:lpstr>
      <vt:lpstr>Arial</vt:lpstr>
      <vt:lpstr>Raleway</vt:lpstr>
      <vt:lpstr>Barlow</vt:lpstr>
      <vt:lpstr>Geometric</vt:lpstr>
      <vt:lpstr>Custom</vt:lpstr>
      <vt:lpstr>MODELO PREDICTIVO DE CONTACTABILIDAD CAWI, MEDIANTE REDES NEURONALES</vt:lpstr>
      <vt:lpstr>Presentación de PowerPoint</vt:lpstr>
      <vt:lpstr>Introducción</vt:lpstr>
      <vt:lpstr>¿Qué son Redes Neuronales Artificiales?</vt:lpstr>
      <vt:lpstr>Presentación de PowerPoint</vt:lpstr>
      <vt:lpstr>Descripción del problema</vt:lpstr>
      <vt:lpstr>Consecuencias</vt:lpstr>
      <vt:lpstr>Solución Propuesta</vt:lpstr>
      <vt:lpstr>Objetivo General</vt:lpstr>
      <vt:lpstr>Objetivos específicos</vt:lpstr>
      <vt:lpstr>Hipótesis</vt:lpstr>
      <vt:lpstr>Presentación de PowerPoint</vt:lpstr>
      <vt:lpstr>Presentación de PowerPoint</vt:lpstr>
      <vt:lpstr>Presentación de PowerPoint</vt:lpstr>
      <vt:lpstr>Universo de cliente</vt:lpstr>
      <vt:lpstr>BASE DE DATOS DE RESPUESTAS</vt:lpstr>
      <vt:lpstr>Presentación de PowerPoint</vt:lpstr>
      <vt:lpstr>Flujo de datos y su procesamiento</vt:lpstr>
      <vt:lpstr>Proceso de estructuración de Sendinblue</vt:lpstr>
      <vt:lpstr>Dataset Construido</vt:lpstr>
      <vt:lpstr>Horario de Envíos: Hora y día de semana</vt:lpstr>
      <vt:lpstr>Tasa de respuestas en un determinado horario</vt:lpstr>
      <vt:lpstr>Tratamiento de Datos y Outliers</vt:lpstr>
      <vt:lpstr>Categorización de edades</vt:lpstr>
      <vt:lpstr>Categorización de Segmentos</vt:lpstr>
      <vt:lpstr>Categorización de Subsegmentos</vt:lpstr>
      <vt:lpstr>Categorización de Segmentos Agrupados</vt:lpstr>
      <vt:lpstr>Comprensión de Valores en Apertura</vt:lpstr>
      <vt:lpstr>Presentación de PowerPoint</vt:lpstr>
      <vt:lpstr>Dataset N°1</vt:lpstr>
      <vt:lpstr>x e y pertenece a [0,1]</vt:lpstr>
      <vt:lpstr>Inputs</vt:lpstr>
      <vt:lpstr>Presentación de PowerPoint</vt:lpstr>
      <vt:lpstr>Segmentación Data en Grupo de Entrenamiento y Evaluación</vt:lpstr>
      <vt:lpstr>Presentación de PowerPoint</vt:lpstr>
      <vt:lpstr>Parámetros de Arquitectura</vt:lpstr>
      <vt:lpstr>Resultados de Evaluación de Modelos</vt:lpstr>
      <vt:lpstr>Presentación de PowerPoint</vt:lpstr>
      <vt:lpstr>Validación de Modelos, Matriz de Confusión</vt:lpstr>
      <vt:lpstr>Prototipo</vt:lpstr>
      <vt:lpstr>RESULTADOS DE PREDICCIONES EN PROTOTIPO</vt:lpstr>
      <vt:lpstr>Resultado de predicción horaria de Modelo Red36_D1S2, dataset N°2 usado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PREDICTIVO DE CONTACTABILIDAD CAWI, MEDIANTE REDES NEURONALES</dc:title>
  <cp:lastModifiedBy>Sebastián Alejandro Garrido Valenzuela</cp:lastModifiedBy>
  <cp:revision>21</cp:revision>
  <dcterms:modified xsi:type="dcterms:W3CDTF">2022-01-21T19:43:12Z</dcterms:modified>
</cp:coreProperties>
</file>